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Lst>
  <p:notesMasterIdLst>
    <p:notesMasterId r:id="rId58"/>
  </p:notesMasterIdLst>
  <p:sldIdLst>
    <p:sldId id="563" r:id="rId5"/>
    <p:sldId id="566" r:id="rId6"/>
    <p:sldId id="291" r:id="rId7"/>
    <p:sldId id="292" r:id="rId8"/>
    <p:sldId id="293" r:id="rId9"/>
    <p:sldId id="294" r:id="rId10"/>
    <p:sldId id="295" r:id="rId11"/>
    <p:sldId id="296" r:id="rId12"/>
    <p:sldId id="297" r:id="rId13"/>
    <p:sldId id="266" r:id="rId14"/>
    <p:sldId id="301" r:id="rId15"/>
    <p:sldId id="282" r:id="rId16"/>
    <p:sldId id="268" r:id="rId17"/>
    <p:sldId id="451" r:id="rId18"/>
    <p:sldId id="306" r:id="rId19"/>
    <p:sldId id="307" r:id="rId20"/>
    <p:sldId id="308" r:id="rId21"/>
    <p:sldId id="309" r:id="rId22"/>
    <p:sldId id="310" r:id="rId23"/>
    <p:sldId id="335" r:id="rId24"/>
    <p:sldId id="327" r:id="rId25"/>
    <p:sldId id="333" r:id="rId26"/>
    <p:sldId id="334" r:id="rId27"/>
    <p:sldId id="340" r:id="rId28"/>
    <p:sldId id="339" r:id="rId29"/>
    <p:sldId id="412" r:id="rId30"/>
    <p:sldId id="329" r:id="rId31"/>
    <p:sldId id="373" r:id="rId32"/>
    <p:sldId id="376" r:id="rId33"/>
    <p:sldId id="375" r:id="rId34"/>
    <p:sldId id="331" r:id="rId35"/>
    <p:sldId id="269" r:id="rId36"/>
    <p:sldId id="449" r:id="rId37"/>
    <p:sldId id="271" r:id="rId38"/>
    <p:sldId id="325" r:id="rId39"/>
    <p:sldId id="324" r:id="rId40"/>
    <p:sldId id="323" r:id="rId41"/>
    <p:sldId id="322" r:id="rId42"/>
    <p:sldId id="312" r:id="rId43"/>
    <p:sldId id="313" r:id="rId44"/>
    <p:sldId id="316" r:id="rId45"/>
    <p:sldId id="317" r:id="rId46"/>
    <p:sldId id="318" r:id="rId47"/>
    <p:sldId id="319" r:id="rId48"/>
    <p:sldId id="315" r:id="rId49"/>
    <p:sldId id="320" r:id="rId50"/>
    <p:sldId id="321" r:id="rId51"/>
    <p:sldId id="326" r:id="rId52"/>
    <p:sldId id="564" r:id="rId53"/>
    <p:sldId id="565" r:id="rId54"/>
    <p:sldId id="567" r:id="rId55"/>
    <p:sldId id="568" r:id="rId56"/>
    <p:sldId id="569" r:id="rId57"/>
  </p:sldIdLst>
  <p:sldSz cx="9144000" cy="5143500" type="screen16x9"/>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14" autoAdjust="0"/>
    <p:restoredTop sz="82540" autoAdjust="0"/>
  </p:normalViewPr>
  <p:slideViewPr>
    <p:cSldViewPr>
      <p:cViewPr varScale="1">
        <p:scale>
          <a:sx n="82" d="100"/>
          <a:sy n="82" d="100"/>
        </p:scale>
        <p:origin x="1140" y="78"/>
      </p:cViewPr>
      <p:guideLst>
        <p:guide orient="horz" pos="1620"/>
        <p:guide pos="2880"/>
      </p:guideLst>
    </p:cSldViewPr>
  </p:slideViewPr>
  <p:notesTextViewPr>
    <p:cViewPr>
      <p:scale>
        <a:sx n="1" d="1"/>
        <a:sy n="1" d="1"/>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11/22/2023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achinelearningmastery.com/feature-selection-with-real-and-categorical-data/"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27481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IG=Entropy(Parent)-</a:t>
            </a:r>
            <a:r>
              <a:rPr lang="en-US" dirty="0" err="1"/>
              <a:t>weighted_avg</a:t>
            </a:r>
            <a:r>
              <a:rPr lang="en-US" dirty="0"/>
              <a:t>*Entropy(</a:t>
            </a:r>
            <a:r>
              <a:rPr lang="en-US" dirty="0" err="1"/>
              <a:t>childern</a:t>
            </a:r>
            <a:r>
              <a:rPr lang="en-US" dirty="0"/>
              <a:t>)</a:t>
            </a:r>
          </a:p>
          <a:p>
            <a:endParaRPr lang="en-US" dirty="0"/>
          </a:p>
          <a:p>
            <a:r>
              <a:rPr lang="en-US" dirty="0"/>
              <a:t>Shannon(1948) used the concept of entropy for the theory of communication, </a:t>
            </a:r>
          </a:p>
          <a:p>
            <a:r>
              <a:rPr lang="en-US" dirty="0"/>
              <a:t>to determine how to send encoded (bits) information from a sender to a receiver without loss of information </a:t>
            </a:r>
          </a:p>
          <a:p>
            <a:r>
              <a:rPr lang="en-US" dirty="0"/>
              <a:t>and with the minimum amount of bits.</a:t>
            </a:r>
          </a:p>
        </p:txBody>
      </p:sp>
      <p:sp>
        <p:nvSpPr>
          <p:cNvPr id="4" name="Slide Number Placeholder 3"/>
          <p:cNvSpPr>
            <a:spLocks noGrp="1"/>
          </p:cNvSpPr>
          <p:nvPr>
            <p:ph type="sldNum" sz="quarter" idx="5"/>
          </p:nvPr>
        </p:nvSpPr>
        <p:spPr/>
        <p:txBody>
          <a:bodyPr/>
          <a:lstStyle/>
          <a:p>
            <a:fld id="{BA599D4A-299E-4DE4-9D3F-1D6E8F153783}" type="slidenum">
              <a:rPr lang="en-US" smtClean="0"/>
              <a:t>28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Info(D) is just the average amount of information needed to identify</a:t>
            </a:r>
          </a:p>
          <a:p>
            <a:r>
              <a:rPr lang="en-US" dirty="0"/>
              <a:t>the class label of a tuple in D</a:t>
            </a:r>
          </a:p>
          <a:p>
            <a:endParaRPr lang="en-US" dirty="0"/>
          </a:p>
          <a:p>
            <a:r>
              <a:rPr lang="en-US" dirty="0"/>
              <a:t>Entropy, in general, measures the amount of disorder or uncertainty in a system. In the</a:t>
            </a:r>
          </a:p>
          <a:p>
            <a:r>
              <a:rPr lang="en-US" dirty="0"/>
              <a:t>classification setting, a partition has lower entropy (or low disorder) if it is relatively</a:t>
            </a:r>
          </a:p>
          <a:p>
            <a:r>
              <a:rPr lang="en-US" dirty="0"/>
              <a:t>pure, that is, if most of the points have the same label. On the other hand, a partition</a:t>
            </a:r>
          </a:p>
          <a:p>
            <a:r>
              <a:rPr lang="en-US" dirty="0"/>
              <a:t>has higher entropy (or more disorder) if the class labels are mixed, and there is no</a:t>
            </a:r>
          </a:p>
          <a:p>
            <a:r>
              <a:rPr lang="en-US" dirty="0"/>
              <a:t>majority class as such.</a:t>
            </a:r>
          </a:p>
        </p:txBody>
      </p:sp>
      <p:sp>
        <p:nvSpPr>
          <p:cNvPr id="4" name="Slide Number Placeholder 3"/>
          <p:cNvSpPr>
            <a:spLocks noGrp="1"/>
          </p:cNvSpPr>
          <p:nvPr>
            <p:ph type="sldNum" sz="quarter" idx="5"/>
          </p:nvPr>
        </p:nvSpPr>
        <p:spPr/>
        <p:txBody>
          <a:bodyPr/>
          <a:lstStyle/>
          <a:p>
            <a:fld id="{BA599D4A-299E-4DE4-9D3F-1D6E8F153783}" type="slidenum">
              <a:rPr lang="en-US" smtClean="0"/>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388056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https://www.analyticsvidhya.com/blog/2021/04/forward-feature-selection-and-its-implementation/</a:t>
            </a:r>
          </a:p>
        </p:txBody>
      </p:sp>
      <p:sp>
        <p:nvSpPr>
          <p:cNvPr id="4" name="Slide Number Placeholder 3"/>
          <p:cNvSpPr>
            <a:spLocks noGrp="1"/>
          </p:cNvSpPr>
          <p:nvPr>
            <p:ph type="sldNum" sz="quarter" idx="10"/>
          </p:nvPr>
        </p:nvSpPr>
        <p:spPr/>
        <p:txBody>
          <a:bodyPr/>
          <a:lstStyle/>
          <a:p>
            <a:fld id="{BA599D4A-299E-4DE4-9D3F-1D6E8F153783}" type="slidenum">
              <a:rPr lang="en-US" smtClean="0"/>
              <a:t>41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lvl="1"/>
            <a:r>
              <a:rPr lang="en-US" dirty="0">
                <a:sym typeface="+mn-ea"/>
              </a:rPr>
              <a:t>We know regularization reduces some of the parameters in the equation below to zero. This property of regularization methods can be used as a Feature Selection Method.</a:t>
            </a:r>
            <a:endParaRPr lang="en-US" dirty="0"/>
          </a:p>
          <a:p>
            <a:pPr lvl="1"/>
            <a:r>
              <a:rPr lang="pl-PL" dirty="0">
                <a:sym typeface="+mn-ea"/>
              </a:rPr>
              <a:t>y = w_0 + x_1w_1 + x_2w_2 + x_3w_3... +x_nw_n</a:t>
            </a:r>
            <a:r>
              <a:rPr lang="pl-PL" i="1" dirty="0">
                <a:sym typeface="+mn-ea"/>
              </a:rPr>
              <a:t>y</a:t>
            </a:r>
            <a:r>
              <a:rPr lang="pl-PL" dirty="0">
                <a:sym typeface="+mn-ea"/>
              </a:rPr>
              <a:t>=</a:t>
            </a:r>
            <a:r>
              <a:rPr lang="pl-PL" i="1" dirty="0">
                <a:sym typeface="+mn-ea"/>
              </a:rPr>
              <a:t>w</a:t>
            </a:r>
            <a:r>
              <a:rPr lang="pl-PL" dirty="0">
                <a:sym typeface="+mn-ea"/>
              </a:rPr>
              <a:t>0​+</a:t>
            </a:r>
            <a:r>
              <a:rPr lang="pl-PL" i="1" dirty="0">
                <a:sym typeface="+mn-ea"/>
              </a:rPr>
              <a:t>x</a:t>
            </a:r>
            <a:r>
              <a:rPr lang="pl-PL" dirty="0">
                <a:sym typeface="+mn-ea"/>
              </a:rPr>
              <a:t>1​</a:t>
            </a:r>
            <a:r>
              <a:rPr lang="pl-PL" i="1" dirty="0">
                <a:sym typeface="+mn-ea"/>
              </a:rPr>
              <a:t>w</a:t>
            </a:r>
            <a:r>
              <a:rPr lang="pl-PL" dirty="0">
                <a:sym typeface="+mn-ea"/>
              </a:rPr>
              <a:t>1​+</a:t>
            </a:r>
            <a:r>
              <a:rPr lang="pl-PL" i="1" dirty="0">
                <a:sym typeface="+mn-ea"/>
              </a:rPr>
              <a:t>x</a:t>
            </a:r>
            <a:r>
              <a:rPr lang="pl-PL" dirty="0">
                <a:sym typeface="+mn-ea"/>
              </a:rPr>
              <a:t>2​</a:t>
            </a:r>
            <a:r>
              <a:rPr lang="pl-PL" i="1" dirty="0">
                <a:sym typeface="+mn-ea"/>
              </a:rPr>
              <a:t>w</a:t>
            </a:r>
            <a:r>
              <a:rPr lang="pl-PL" dirty="0">
                <a:sym typeface="+mn-ea"/>
              </a:rPr>
              <a:t>2​+</a:t>
            </a:r>
            <a:r>
              <a:rPr lang="pl-PL" i="1" dirty="0">
                <a:sym typeface="+mn-ea"/>
              </a:rPr>
              <a:t>x</a:t>
            </a:r>
            <a:r>
              <a:rPr lang="pl-PL" dirty="0">
                <a:sym typeface="+mn-ea"/>
              </a:rPr>
              <a:t>3​</a:t>
            </a:r>
            <a:r>
              <a:rPr lang="pl-PL" i="1" dirty="0">
                <a:sym typeface="+mn-ea"/>
              </a:rPr>
              <a:t>w</a:t>
            </a:r>
            <a:r>
              <a:rPr lang="pl-PL" dirty="0">
                <a:sym typeface="+mn-ea"/>
              </a:rPr>
              <a:t>3​...+</a:t>
            </a:r>
            <a:r>
              <a:rPr lang="pl-PL" i="1" dirty="0">
                <a:sym typeface="+mn-ea"/>
              </a:rPr>
              <a:t>xn</a:t>
            </a:r>
            <a:r>
              <a:rPr lang="pl-PL" dirty="0">
                <a:sym typeface="+mn-ea"/>
              </a:rPr>
              <a:t>​</a:t>
            </a:r>
            <a:r>
              <a:rPr lang="pl-PL" i="1" dirty="0">
                <a:sym typeface="+mn-ea"/>
              </a:rPr>
              <a:t>wn</a:t>
            </a:r>
            <a:r>
              <a:rPr lang="pl-PL" dirty="0">
                <a:sym typeface="+mn-ea"/>
              </a:rPr>
              <a:t>​</a:t>
            </a:r>
            <a:br>
              <a:rPr lang="pl-PL" dirty="0">
                <a:sym typeface="+mn-ea"/>
              </a:rPr>
            </a:br>
            <a:endParaRPr lang="en-US"/>
          </a:p>
        </p:txBody>
      </p:sp>
      <p:sp>
        <p:nvSpPr>
          <p:cNvPr id="4" name="Slide Number Placeholder 3"/>
          <p:cNvSpPr>
            <a:spLocks noGrp="1"/>
          </p:cNvSpPr>
          <p:nvPr>
            <p:ph type="sldNum" sz="quarter" idx="5"/>
          </p:nvPr>
        </p:nvSpPr>
        <p:spPr/>
        <p:txBody>
          <a:bodyPr/>
          <a:lstStyle/>
          <a:p>
            <a:fld id="{BA599D4A-299E-4DE4-9D3F-1D6E8F153783}" type="slidenum">
              <a:rPr lang="en-US" smtClean="0"/>
              <a:t>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hlinkClick r:id="rId3"/>
              </a:rPr>
              <a:t>https://machinelearningmastery.com/feature-selection-with-real-and-categorical-data/</a:t>
            </a:r>
            <a:endParaRPr lang="en-US" dirty="0"/>
          </a:p>
          <a:p>
            <a:r>
              <a:rPr lang="en-US" dirty="0">
                <a:sym typeface="+mn-ea"/>
              </a:rPr>
              <a:t>https://medium.com/mlearning-ai/feature-selection-using-filter-method-python-implementation-from-scratch-375d86389003</a:t>
            </a:r>
            <a:endParaRPr lang="en-US" dirty="0"/>
          </a:p>
          <a:p>
            <a:endParaRPr lang="en-US" dirty="0"/>
          </a:p>
        </p:txBody>
      </p:sp>
      <p:sp>
        <p:nvSpPr>
          <p:cNvPr id="4" name="Slide Number Placeholder 3"/>
          <p:cNvSpPr>
            <a:spLocks noGrp="1"/>
          </p:cNvSpPr>
          <p:nvPr>
            <p:ph type="sldNum" sz="quarter" idx="5"/>
          </p:nvPr>
        </p:nvSpPr>
        <p:spPr/>
        <p:txBody>
          <a:bodyPr/>
          <a:lstStyle/>
          <a:p>
            <a:fld id="{BA599D4A-299E-4DE4-9D3F-1D6E8F153783}" type="slidenum">
              <a:rPr lang="en-US" smtClean="0"/>
              <a:t>50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r>
              <a:rPr lang="en-US" altLang="zh-CN" sz="2000" dirty="0">
                <a:ea typeface="SimSun" panose="02010600030101010101" pitchFamily="2" charset="-122"/>
              </a:rPr>
              <a:t>To improve mining performance</a:t>
            </a:r>
          </a:p>
          <a:p>
            <a:pPr lvl="2" eaLnBrk="1" hangingPunct="1"/>
            <a:r>
              <a:rPr lang="en-US" altLang="zh-CN" sz="2000" dirty="0">
                <a:ea typeface="SimSun" panose="02010600030101010101" pitchFamily="2" charset="-122"/>
              </a:rPr>
              <a:t>Speed of learning</a:t>
            </a:r>
          </a:p>
          <a:p>
            <a:pPr lvl="2" eaLnBrk="1" hangingPunct="1"/>
            <a:r>
              <a:rPr lang="en-US" altLang="zh-CN" sz="2000" dirty="0">
                <a:ea typeface="SimSun" panose="02010600030101010101" pitchFamily="2" charset="-122"/>
              </a:rPr>
              <a:t>Predictive accuracy</a:t>
            </a:r>
          </a:p>
          <a:p>
            <a:pPr lvl="2" eaLnBrk="1" hangingPunct="1"/>
            <a:r>
              <a:rPr lang="en-US" altLang="zh-CN" sz="2000" dirty="0">
                <a:ea typeface="SimSun" panose="02010600030101010101" pitchFamily="2" charset="-122"/>
              </a:rPr>
              <a:t>Simplicity and comprehensibility of mined results</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defTabSz="949325">
              <a:defRPr>
                <a:solidFill>
                  <a:schemeClr val="tx1"/>
                </a:solidFill>
                <a:latin typeface="Arial" panose="020B0604020202020204" pitchFamily="34" charset="0"/>
              </a:defRPr>
            </a:lvl1pPr>
            <a:lvl2pPr marL="742950" indent="-285750" defTabSz="949325">
              <a:defRPr>
                <a:solidFill>
                  <a:schemeClr val="tx1"/>
                </a:solidFill>
                <a:latin typeface="Arial" panose="020B0604020202020204" pitchFamily="34" charset="0"/>
              </a:defRPr>
            </a:lvl2pPr>
            <a:lvl3pPr marL="1143000" indent="-228600" defTabSz="949325">
              <a:defRPr>
                <a:solidFill>
                  <a:schemeClr val="tx1"/>
                </a:solidFill>
                <a:latin typeface="Arial" panose="020B0604020202020204" pitchFamily="34" charset="0"/>
              </a:defRPr>
            </a:lvl3pPr>
            <a:lvl4pPr marL="1600200" indent="-228600" defTabSz="949325">
              <a:defRPr>
                <a:solidFill>
                  <a:schemeClr val="tx1"/>
                </a:solidFill>
                <a:latin typeface="Arial" panose="020B0604020202020204" pitchFamily="34" charset="0"/>
              </a:defRPr>
            </a:lvl4pPr>
            <a:lvl5pPr marL="2057400" indent="-228600" defTabSz="949325">
              <a:defRPr>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a:solidFill>
                  <a:schemeClr val="tx1"/>
                </a:solidFill>
                <a:latin typeface="Arial" panose="020B0604020202020204" pitchFamily="34" charset="0"/>
              </a:defRPr>
            </a:lvl9pPr>
          </a:lstStyle>
          <a:p>
            <a:fld id="{C020543D-CA64-455D-B0AE-45D3093A63B4}" type="slidenum">
              <a:rPr lang="zh-CN" altLang="en-US" smtClean="0"/>
              <a:t>6</a:t>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p:spPr>
        <p:txBody>
          <a:bodyPr/>
          <a:lstStyle/>
          <a:p>
            <a:pPr eaLnBrk="1" hangingPunct="1"/>
            <a:r>
              <a:rPr lang="en-US" altLang="zh-CN" dirty="0"/>
              <a:t>Massive volume of data, categories (sports, travel), normally regarded as a bag of words, c is category, classification task, a moderate sized collection of documents, effects of irrelevant and redundant features, feature selection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F38DAD-5F37-4EA5-A798-26ED1E453939}" type="slidenum">
              <a:rPr lang="en-US" smtClean="0"/>
              <a:pPr/>
              <a:t>9</a:t>
            </a:fld>
            <a:endParaRPr lang="en-US"/>
          </a:p>
        </p:txBody>
      </p:sp>
    </p:spTree>
    <p:extLst>
      <p:ext uri="{BB962C8B-B14F-4D97-AF65-F5344CB8AC3E}">
        <p14:creationId xmlns:p14="http://schemas.microsoft.com/office/powerpoint/2010/main" val="1044613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https://www.analyticsvidhya.com/blog/2022/11/feature-selection-101-the-manual-for-beginners/?relatedposts_hit=1&amp;relatedposts_origin=77639&amp;relatedposts_position=2&amp;relatedposts_hit=1&amp;relatedposts_origin=77639&amp;relatedposts_position=2</a:t>
            </a:r>
          </a:p>
        </p:txBody>
      </p:sp>
      <p:sp>
        <p:nvSpPr>
          <p:cNvPr id="4" name="Slide Number Placeholder 3"/>
          <p:cNvSpPr>
            <a:spLocks noGrp="1"/>
          </p:cNvSpPr>
          <p:nvPr>
            <p:ph type="sldNum" sz="quarter" idx="10"/>
          </p:nvPr>
        </p:nvSpPr>
        <p:spPr/>
        <p:txBody>
          <a:bodyPr/>
          <a:lstStyle/>
          <a:p>
            <a:fld id="{BA599D4A-299E-4DE4-9D3F-1D6E8F153783}" type="slidenum">
              <a:rPr lang="en-US" smtClean="0"/>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season</a:t>
            </a:r>
            <a:r>
              <a:rPr lang="en-US" sz="1200" b="0" i="0" kern="1200" dirty="0">
                <a:solidFill>
                  <a:schemeClr val="tx1"/>
                </a:solidFill>
                <a:effectLst/>
                <a:latin typeface="+mn-lt"/>
                <a:ea typeface="+mn-ea"/>
                <a:cs typeface="+mn-cs"/>
              </a:rPr>
              <a:t> -  1 = spring, 2 = summer, 3 = fall, 4 = winter </a:t>
            </a:r>
            <a:br>
              <a:rPr lang="en-US" dirty="0"/>
            </a:br>
            <a:r>
              <a:rPr lang="en-US" sz="1200" b="1" i="0" kern="1200" dirty="0">
                <a:solidFill>
                  <a:schemeClr val="tx1"/>
                </a:solidFill>
                <a:effectLst/>
                <a:latin typeface="+mn-lt"/>
                <a:ea typeface="+mn-ea"/>
                <a:cs typeface="+mn-cs"/>
              </a:rPr>
              <a:t>holiday</a:t>
            </a:r>
            <a:r>
              <a:rPr lang="en-US" sz="1200" b="0" i="0" kern="1200" dirty="0">
                <a:solidFill>
                  <a:schemeClr val="tx1"/>
                </a:solidFill>
                <a:effectLst/>
                <a:latin typeface="+mn-lt"/>
                <a:ea typeface="+mn-ea"/>
                <a:cs typeface="+mn-cs"/>
              </a:rPr>
              <a:t> - whether the day is considered a holiday</a:t>
            </a:r>
            <a:br>
              <a:rPr lang="en-US" dirty="0"/>
            </a:br>
            <a:r>
              <a:rPr lang="en-US" sz="1200" b="1" i="0" kern="1200" dirty="0" err="1">
                <a:solidFill>
                  <a:schemeClr val="tx1"/>
                </a:solidFill>
                <a:effectLst/>
                <a:latin typeface="+mn-lt"/>
                <a:ea typeface="+mn-ea"/>
                <a:cs typeface="+mn-cs"/>
              </a:rPr>
              <a:t>workingday</a:t>
            </a:r>
            <a:r>
              <a:rPr lang="en-US" sz="1200" b="0" i="0" kern="1200" dirty="0">
                <a:solidFill>
                  <a:schemeClr val="tx1"/>
                </a:solidFill>
                <a:effectLst/>
                <a:latin typeface="+mn-lt"/>
                <a:ea typeface="+mn-ea"/>
                <a:cs typeface="+mn-cs"/>
              </a:rPr>
              <a:t> - whether the day is neither a weekend nor holiday</a:t>
            </a:r>
            <a:br>
              <a:rPr lang="en-US" dirty="0"/>
            </a:br>
            <a:r>
              <a:rPr lang="en-US" sz="1200" b="1" i="0" kern="1200" dirty="0">
                <a:solidFill>
                  <a:schemeClr val="tx1"/>
                </a:solidFill>
                <a:effectLst/>
                <a:latin typeface="+mn-lt"/>
                <a:ea typeface="+mn-ea"/>
                <a:cs typeface="+mn-cs"/>
              </a:rPr>
              <a:t>weather</a:t>
            </a:r>
            <a:r>
              <a:rPr lang="en-US" sz="1200" b="0" i="0" kern="1200" dirty="0">
                <a:solidFill>
                  <a:schemeClr val="tx1"/>
                </a:solidFill>
                <a:effectLst/>
                <a:latin typeface="+mn-lt"/>
                <a:ea typeface="+mn-ea"/>
                <a:cs typeface="+mn-cs"/>
              </a:rPr>
              <a:t> - 1: Clear, Few clouds, Partly cloudy, Partly cloudy</a:t>
            </a:r>
            <a:br>
              <a:rPr lang="en-US" dirty="0"/>
            </a:br>
            <a:r>
              <a:rPr lang="en-US" sz="1200" b="0" i="0" kern="1200" dirty="0">
                <a:solidFill>
                  <a:schemeClr val="tx1"/>
                </a:solidFill>
                <a:effectLst/>
                <a:latin typeface="+mn-lt"/>
                <a:ea typeface="+mn-ea"/>
                <a:cs typeface="+mn-cs"/>
              </a:rPr>
              <a:t>2: Mist + Cloudy, Mist + Broken clouds, Mist + Few clouds, Mist</a:t>
            </a:r>
            <a:br>
              <a:rPr lang="en-US" dirty="0"/>
            </a:br>
            <a:r>
              <a:rPr lang="en-US" sz="1200" b="0" i="0" kern="1200" dirty="0">
                <a:solidFill>
                  <a:schemeClr val="tx1"/>
                </a:solidFill>
                <a:effectLst/>
                <a:latin typeface="+mn-lt"/>
                <a:ea typeface="+mn-ea"/>
                <a:cs typeface="+mn-cs"/>
              </a:rPr>
              <a:t>3: Light Snow, Light Rain + Thunderstorm + Scattered clouds, Light Rain + Scattered clouds</a:t>
            </a:r>
            <a:br>
              <a:rPr lang="en-US" dirty="0"/>
            </a:br>
            <a:r>
              <a:rPr lang="en-US" sz="1200" b="0" i="0" kern="1200" dirty="0">
                <a:solidFill>
                  <a:schemeClr val="tx1"/>
                </a:solidFill>
                <a:effectLst/>
                <a:latin typeface="+mn-lt"/>
                <a:ea typeface="+mn-ea"/>
                <a:cs typeface="+mn-cs"/>
              </a:rPr>
              <a:t>4: Heavy Rain + Ice Pallets + Thunderstorm + Mist, Snow + Fog </a:t>
            </a:r>
            <a:br>
              <a:rPr lang="en-US" dirty="0"/>
            </a:br>
            <a:r>
              <a:rPr lang="en-US" sz="1200" b="1" i="0" kern="1200" dirty="0">
                <a:solidFill>
                  <a:schemeClr val="tx1"/>
                </a:solidFill>
                <a:effectLst/>
                <a:latin typeface="+mn-lt"/>
                <a:ea typeface="+mn-ea"/>
                <a:cs typeface="+mn-cs"/>
              </a:rPr>
              <a:t>temp</a:t>
            </a:r>
            <a:r>
              <a:rPr lang="en-US" sz="1200" b="0" i="0" kern="1200" dirty="0">
                <a:solidFill>
                  <a:schemeClr val="tx1"/>
                </a:solidFill>
                <a:effectLst/>
                <a:latin typeface="+mn-lt"/>
                <a:ea typeface="+mn-ea"/>
                <a:cs typeface="+mn-cs"/>
              </a:rPr>
              <a:t> - temperature in Celsius</a:t>
            </a:r>
            <a:br>
              <a:rPr lang="en-US" dirty="0"/>
            </a:br>
            <a:r>
              <a:rPr lang="en-US" sz="1200" b="1" i="0" kern="1200" dirty="0" err="1">
                <a:solidFill>
                  <a:schemeClr val="tx1"/>
                </a:solidFill>
                <a:effectLst/>
                <a:latin typeface="+mn-lt"/>
                <a:ea typeface="+mn-ea"/>
                <a:cs typeface="+mn-cs"/>
              </a:rPr>
              <a:t>atemp</a:t>
            </a:r>
            <a:r>
              <a:rPr lang="en-US" sz="1200" b="0" i="0" kern="1200" dirty="0">
                <a:solidFill>
                  <a:schemeClr val="tx1"/>
                </a:solidFill>
                <a:effectLst/>
                <a:latin typeface="+mn-lt"/>
                <a:ea typeface="+mn-ea"/>
                <a:cs typeface="+mn-cs"/>
              </a:rPr>
              <a:t> - "feels like" temperature in Celsius</a:t>
            </a:r>
            <a:br>
              <a:rPr lang="en-US" dirty="0"/>
            </a:br>
            <a:r>
              <a:rPr lang="en-US" sz="1200" b="1" i="0" kern="1200" dirty="0">
                <a:solidFill>
                  <a:schemeClr val="tx1"/>
                </a:solidFill>
                <a:effectLst/>
                <a:latin typeface="+mn-lt"/>
                <a:ea typeface="+mn-ea"/>
                <a:cs typeface="+mn-cs"/>
              </a:rPr>
              <a:t>humidity</a:t>
            </a:r>
            <a:r>
              <a:rPr lang="en-US" sz="1200" b="0" i="0" kern="1200" dirty="0">
                <a:solidFill>
                  <a:schemeClr val="tx1"/>
                </a:solidFill>
                <a:effectLst/>
                <a:latin typeface="+mn-lt"/>
                <a:ea typeface="+mn-ea"/>
                <a:cs typeface="+mn-cs"/>
              </a:rPr>
              <a:t> - relative humidity</a:t>
            </a:r>
            <a:br>
              <a:rPr lang="en-US" dirty="0"/>
            </a:br>
            <a:r>
              <a:rPr lang="en-US" sz="1200" b="1" i="0" kern="1200" dirty="0" err="1">
                <a:solidFill>
                  <a:schemeClr val="tx1"/>
                </a:solidFill>
                <a:effectLst/>
                <a:latin typeface="+mn-lt"/>
                <a:ea typeface="+mn-ea"/>
                <a:cs typeface="+mn-cs"/>
              </a:rPr>
              <a:t>windspeed</a:t>
            </a:r>
            <a:r>
              <a:rPr lang="en-US" sz="1200" b="0" i="0" kern="1200" dirty="0">
                <a:solidFill>
                  <a:schemeClr val="tx1"/>
                </a:solidFill>
                <a:effectLst/>
                <a:latin typeface="+mn-lt"/>
                <a:ea typeface="+mn-ea"/>
                <a:cs typeface="+mn-cs"/>
              </a:rPr>
              <a:t> - wind speed</a:t>
            </a:r>
            <a:br>
              <a:rPr lang="en-US" dirty="0"/>
            </a:br>
            <a:r>
              <a:rPr lang="en-US" sz="1200" b="1" i="0" kern="1200" dirty="0">
                <a:solidFill>
                  <a:schemeClr val="tx1"/>
                </a:solidFill>
                <a:effectLst/>
                <a:latin typeface="+mn-lt"/>
                <a:ea typeface="+mn-ea"/>
                <a:cs typeface="+mn-cs"/>
              </a:rPr>
              <a:t>count</a:t>
            </a:r>
            <a:r>
              <a:rPr lang="en-US" sz="1200" b="0" i="0" kern="1200" dirty="0">
                <a:solidFill>
                  <a:schemeClr val="tx1"/>
                </a:solidFill>
                <a:effectLst/>
                <a:latin typeface="+mn-lt"/>
                <a:ea typeface="+mn-ea"/>
                <a:cs typeface="+mn-cs"/>
              </a:rPr>
              <a:t> - number of total rentals</a:t>
            </a:r>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Variance tells us about the spread of the data.  It tells us how far the points are from the mean.</a:t>
            </a:r>
          </a:p>
          <a:p>
            <a:r>
              <a:rPr lang="en-US" sz="1200" b="0" i="0" kern="1200" dirty="0">
                <a:solidFill>
                  <a:schemeClr val="tx1"/>
                </a:solidFill>
                <a:effectLst/>
                <a:latin typeface="+mn-lt"/>
                <a:ea typeface="+mn-ea"/>
                <a:cs typeface="+mn-cs"/>
              </a:rPr>
              <a:t>and the formula to calculate variance is given here-</a:t>
            </a:r>
          </a:p>
          <a:p>
            <a:endParaRPr lang="en-US" dirty="0"/>
          </a:p>
          <a:p>
            <a:endParaRPr lang="en-US" dirty="0"/>
          </a:p>
          <a:p>
            <a:r>
              <a:rPr lang="en-US" dirty="0"/>
              <a:t>https://www.analyticsvidhya.com/blog/2021/04/beginners-guide-to-low-variance-filter-and-its-implementation/</a:t>
            </a:r>
          </a:p>
        </p:txBody>
      </p:sp>
      <p:sp>
        <p:nvSpPr>
          <p:cNvPr id="4" name="Slide Number Placeholder 3"/>
          <p:cNvSpPr>
            <a:spLocks noGrp="1"/>
          </p:cNvSpPr>
          <p:nvPr>
            <p:ph type="sldNum" sz="quarter" idx="10"/>
          </p:nvPr>
        </p:nvSpPr>
        <p:spPr/>
        <p:txBody>
          <a:bodyPr/>
          <a:lstStyle/>
          <a:p>
            <a:fld id="{BA599D4A-299E-4DE4-9D3F-1D6E8F153783}" type="slidenum">
              <a:rPr lang="en-US" smtClean="0"/>
              <a:t>18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 the variables because variance is range dependent</a:t>
            </a:r>
          </a:p>
          <a:p>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As we can see in our dataset, the variables have a pretty high range, which will skew our results</a:t>
            </a:r>
          </a:p>
          <a:p>
            <a:endParaRPr lang="en-US" dirty="0"/>
          </a:p>
        </p:txBody>
      </p:sp>
      <p:sp>
        <p:nvSpPr>
          <p:cNvPr id="4" name="Slide Number Placeholder 3"/>
          <p:cNvSpPr>
            <a:spLocks noGrp="1"/>
          </p:cNvSpPr>
          <p:nvPr>
            <p:ph type="sldNum" sz="quarter" idx="10"/>
          </p:nvPr>
        </p:nvSpPr>
        <p:spPr/>
        <p:txBody>
          <a:bodyPr/>
          <a:lstStyle/>
          <a:p>
            <a:fld id="{BA599D4A-299E-4DE4-9D3F-1D6E8F153783}" type="slidenum">
              <a:rPr lang="en-US" smtClean="0"/>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p1=portion of the data set that include positive examples</a:t>
            </a:r>
          </a:p>
          <a:p>
            <a:endParaRPr lang="en-US" dirty="0"/>
          </a:p>
          <a:p>
            <a:r>
              <a:rPr lang="en-US" dirty="0"/>
              <a:t>p0=</a:t>
            </a:r>
            <a:r>
              <a:rPr lang="en-US" dirty="0">
                <a:sym typeface="+mn-ea"/>
              </a:rPr>
              <a:t>portion of the data set that include negative examples</a:t>
            </a:r>
            <a:endParaRPr lang="en-US" dirty="0"/>
          </a:p>
          <a:p>
            <a:endParaRPr lang="en-US" dirty="0"/>
          </a:p>
          <a:p>
            <a:r>
              <a:rPr lang="en-US" dirty="0"/>
              <a:t>Entropy(D) is just the average amount of information needed to identify</a:t>
            </a:r>
          </a:p>
          <a:p>
            <a:r>
              <a:rPr lang="en-US" dirty="0"/>
              <a:t>the class label of a tuple in D</a:t>
            </a:r>
          </a:p>
        </p:txBody>
      </p:sp>
      <p:sp>
        <p:nvSpPr>
          <p:cNvPr id="4" name="Slide Number Placeholder 3"/>
          <p:cNvSpPr>
            <a:spLocks noGrp="1"/>
          </p:cNvSpPr>
          <p:nvPr>
            <p:ph type="sldNum" sz="quarter" idx="5"/>
          </p:nvPr>
        </p:nvSpPr>
        <p:spPr/>
        <p:txBody>
          <a:bodyPr/>
          <a:lstStyle/>
          <a:p>
            <a:fld id="{BA599D4A-299E-4DE4-9D3F-1D6E8F153783}" type="slidenum">
              <a:rPr lang="en-US" smtClean="0"/>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332F0A-A111-4305-BA0D-7476CCC64B84}"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D4BE5-EF35-4B9E-A9ED-E8F763620BC1}"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CA759-B60D-45D9-8223-2DD24F3F2641}"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75B3F-D53A-4580-99EB-FF4AA8463765}"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2D847-49F4-4289-92F7-914858522F7C}"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9C875-62AA-43AD-8234-51DBC3DE5AB1}"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345FF5-C3E8-4345-8477-443EA49A95DD}" type="datetime1">
              <a:rPr lang="en-US" smtClean="0">
                <a:solidFill>
                  <a:prstClr val="black">
                    <a:tint val="75000"/>
                  </a:prstClr>
                </a:solidFill>
              </a:rPr>
              <a:t>11/22/2023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AAEAD3-B3E5-4130-A397-F98BF1DE64EB}"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27CF31-87A1-4EDE-AECD-DA9B47A9B484}" type="datetime1">
              <a:rPr lang="en-US" smtClean="0">
                <a:solidFill>
                  <a:prstClr val="black">
                    <a:tint val="75000"/>
                  </a:prstClr>
                </a:solidFill>
              </a:rPr>
              <a:t>11/22/2023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3AC46-8150-47ED-A9B4-61519EB879BB}"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74E84-28EC-491C-9485-2A9E07DF4D28}"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D1C699-EEE8-4480-A20B-94D09B508435}"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C16644-E9B4-4068-B7A8-F812982709D8}"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ABB2CD-0D8C-4AC7-A1F7-A4FCCBBF2B4F}"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1114A5-0995-40EF-8F05-093A79D08CD9}"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703440-5B02-4432-8199-D5A0EA59210D}"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A72790-B8C1-4EA9-B5BB-B5F57EABE4D2}"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ACD9EE-353C-4FE2-B4CC-6A156BC6310A}" type="datetime1">
              <a:rPr lang="en-US" smtClean="0">
                <a:solidFill>
                  <a:prstClr val="black">
                    <a:tint val="75000"/>
                  </a:prstClr>
                </a:solidFill>
              </a:rPr>
              <a:t>11/22/2023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07CF9E3-C3DD-45E6-8339-3FCDA867B6C8}"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270E5-17D9-4033-89AA-07FF697D310A}" type="datetime1">
              <a:rPr lang="en-US" smtClean="0">
                <a:solidFill>
                  <a:prstClr val="black">
                    <a:tint val="75000"/>
                  </a:prstClr>
                </a:solidFill>
              </a:rPr>
              <a:t>11/22/2023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D72CA-B40C-4807-9739-F57974535D23}"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547E5B-1CDD-4238-A812-452DF0E97649}"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968203-30F6-451F-A584-09D930B6A001}"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B3358-DB33-40D1-9E4C-43538AE77CD6}"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BDA8ED-CEDC-47AC-9B94-9A11DB4247C3}"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45D99-2190-4B86-8DE7-A5436EB20524}"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1FC197-2CC3-45A8-9A15-2B5693E6CCA4}"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6941510" y="2062753"/>
            <a:ext cx="878916" cy="101733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0428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801807-C357-4A87-9B36-A9F7ADA99914}"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7417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3C90F8-4635-44F0-BA6D-6B36BB33A4FC}"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8047092" y="215242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6214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6B5D51-23DA-4E46-A5F1-88CACCA9588D}"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79702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121D31-7970-41A8-9F4C-2C4978271A84}" type="datetime1">
              <a:rPr lang="en-US" smtClean="0">
                <a:solidFill>
                  <a:prstClr val="black">
                    <a:tint val="75000"/>
                  </a:prstClr>
                </a:solidFill>
              </a:rPr>
              <a:t>11/22/2023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40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FB3EEB-274E-470D-AE52-61E524B50EF3}"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783F75-1350-49DD-89B4-8287C110A953}"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4774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B0B0A44-4F6F-48E5-8FA4-BFBDC563CCEB}" type="datetime1">
              <a:rPr lang="en-US" smtClean="0">
                <a:solidFill>
                  <a:prstClr val="black">
                    <a:tint val="75000"/>
                  </a:prstClr>
                </a:solidFill>
              </a:rPr>
              <a:t>11/22/2023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7638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5B831B-1402-4987-8687-1EB5F358D78C}"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7861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B6CFFC4-E7A5-40A8-89BE-B7824E29E15C}"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0444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4D5727B-3D03-49BB-9BAB-7E138A58C840}"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348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11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EC79D0E-7A06-483E-B813-9F4BB987781B}"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3712"/>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287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94B4B6-B752-40B7-AD02-AF64DE22C950}"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2444"/>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955445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265901F-3D63-4887-AD57-5780471E547C}"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a:xfrm>
            <a:off x="8047092" y="3532444"/>
            <a:ext cx="865613" cy="818092"/>
          </a:xfrm>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40039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A5C9858B-9084-40A2-AF61-F5095B9BC1A8}"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8341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D31BC25F-450C-4BE8-A894-0ED78E91F69D}"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93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9E93AC-A65D-41AE-BF33-812BC0922AD3}" type="datetime1">
              <a:rPr lang="en-US" smtClean="0">
                <a:solidFill>
                  <a:prstClr val="black">
                    <a:tint val="75000"/>
                  </a:prstClr>
                </a:solidFill>
              </a:rPr>
              <a:t>11/22/2023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Data Science for Engineers</a:t>
            </a: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9D48D5-D9E2-4805-B28B-4DDA67D25E31}"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66676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D7724709-A949-451E-BE95-A86119013628}"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11"/>
          </p:nvPr>
        </p:nvSpPr>
        <p:spPr>
          <a:xfrm>
            <a:off x="510241" y="4452141"/>
            <a:ext cx="4595104" cy="273844"/>
          </a:xfrm>
        </p:spPr>
        <p:txBody>
          <a:bodyPr/>
          <a:lstStyle/>
          <a:p>
            <a:r>
              <a:rPr lang="en-US">
                <a:solidFill>
                  <a:prstClr val="black">
                    <a:tint val="75000"/>
                  </a:prstClr>
                </a:solidFill>
              </a:rPr>
              <a:t>Data Science for Engineers</a:t>
            </a:r>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134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30B0A5-1731-4FA5-8547-AEBC583D07CD}" type="datetime1">
              <a:rPr lang="en-US" smtClean="0">
                <a:solidFill>
                  <a:prstClr val="black">
                    <a:tint val="75000"/>
                  </a:prstClr>
                </a:solidFill>
              </a:rPr>
              <a:t>11/22/2023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Data Science for Engineers</a:t>
            </a: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FB769-E832-4BF5-AE22-618B9A588FC7}" type="datetime1">
              <a:rPr lang="en-US" smtClean="0">
                <a:solidFill>
                  <a:prstClr val="black">
                    <a:tint val="75000"/>
                  </a:prstClr>
                </a:solidFill>
              </a:rPr>
              <a:t>11/22/2023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Data Science for Engineers</a:t>
            </a: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77572D-D778-43E2-A2BC-861F1E0F17B3}"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E3A61-3F78-4025-A729-B005CAA8D4D0}" type="datetime1">
              <a:rPr lang="en-US" smtClean="0">
                <a:solidFill>
                  <a:prstClr val="black">
                    <a:tint val="75000"/>
                  </a:prstClr>
                </a:solidFill>
              </a:rPr>
              <a:t>11/22/2023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Data Science for Engineers</a:t>
            </a: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63C1E0-6369-4B03-996D-A9B5B1CA3532}"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0BCA167-C1A3-480A-8F2D-08FE727D302C}"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8A65516-745A-42EF-8FFC-B94B654951EF}"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36732E59-6592-42ED-A0A4-909E5D6C26D3}" type="datetime1">
              <a:rPr lang="en-US" smtClean="0">
                <a:solidFill>
                  <a:prstClr val="black">
                    <a:tint val="75000"/>
                  </a:prstClr>
                </a:solidFill>
              </a:rPr>
              <a:t>11/22/2023</a:t>
            </a:fld>
            <a:endParaRPr lang="en-US">
              <a:solidFill>
                <a:prstClr val="black">
                  <a:tint val="75000"/>
                </a:prstClr>
              </a:solidFill>
            </a:endParaRPr>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r>
              <a:rPr lang="en-US">
                <a:solidFill>
                  <a:prstClr val="black">
                    <a:tint val="75000"/>
                  </a:prstClr>
                </a:solidFill>
              </a:rPr>
              <a:t>Data Science for Engineers</a:t>
            </a:r>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8" name="TextBox 7">
            <a:extLst>
              <a:ext uri="{FF2B5EF4-FFF2-40B4-BE49-F238E27FC236}">
                <a16:creationId xmlns:a16="http://schemas.microsoft.com/office/drawing/2014/main" id="{970B6880-44A9-4770-91B4-406013D359A4}"/>
              </a:ext>
            </a:extLst>
          </p:cNvPr>
          <p:cNvSpPr txBox="1"/>
          <p:nvPr userDrawn="1"/>
        </p:nvSpPr>
        <p:spPr>
          <a:xfrm>
            <a:off x="8448353" y="4932892"/>
            <a:ext cx="766557" cy="246221"/>
          </a:xfrm>
          <a:prstGeom prst="rect">
            <a:avLst/>
          </a:prstGeom>
          <a:noFill/>
        </p:spPr>
        <p:txBody>
          <a:bodyPr wrap="none" rtlCol="0">
            <a:spAutoFit/>
          </a:bodyPr>
          <a:lstStyle/>
          <a:p>
            <a:r>
              <a:rPr lang="en-US" sz="1000" dirty="0">
                <a:solidFill>
                  <a:prstClr val="black"/>
                </a:solidFill>
              </a:rPr>
              <a:t>Andrew Ng</a:t>
            </a:r>
          </a:p>
        </p:txBody>
      </p:sp>
    </p:spTree>
    <p:extLst>
      <p:ext uri="{BB962C8B-B14F-4D97-AF65-F5344CB8AC3E}">
        <p14:creationId xmlns:p14="http://schemas.microsoft.com/office/powerpoint/2010/main" val="3233503308"/>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hf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6.xml"/><Relationship Id="rId1" Type="http://schemas.openxmlformats.org/officeDocument/2006/relationships/vmlDrawing" Target="../drawings/vmlDrawing2.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hyperlink" Target="https://www.spss-tutorials.com/measurement-levels/#metric-variable" TargetMode="Externa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6.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8.bin"/><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6.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14.bin"/><Relationship Id="rId3" Type="http://schemas.openxmlformats.org/officeDocument/2006/relationships/notesSlide" Target="../notesSlides/notesSlide9.xml"/><Relationship Id="rId7" Type="http://schemas.openxmlformats.org/officeDocument/2006/relationships/oleObject" Target="../embeddings/oleObject11.bin"/><Relationship Id="rId12" Type="http://schemas.openxmlformats.org/officeDocument/2006/relationships/image" Target="../media/image31.png"/><Relationship Id="rId2" Type="http://schemas.openxmlformats.org/officeDocument/2006/relationships/slideLayout" Target="../slideLayouts/slideLayout38.xml"/><Relationship Id="rId1" Type="http://schemas.openxmlformats.org/officeDocument/2006/relationships/vmlDrawing" Target="../drawings/vmlDrawing5.vml"/><Relationship Id="rId6" Type="http://schemas.openxmlformats.org/officeDocument/2006/relationships/image" Target="../media/image28.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0.png"/><Relationship Id="rId4" Type="http://schemas.openxmlformats.org/officeDocument/2006/relationships/hyperlink" Target="http://www.scholarpedia.org/article/Mutual_information" TargetMode="External"/><Relationship Id="rId9" Type="http://schemas.openxmlformats.org/officeDocument/2006/relationships/oleObject" Target="../embeddings/oleObject12.bin"/><Relationship Id="rId14" Type="http://schemas.openxmlformats.org/officeDocument/2006/relationships/image" Target="../media/image32.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8.xml"/><Relationship Id="rId1" Type="http://schemas.openxmlformats.org/officeDocument/2006/relationships/vmlDrawing" Target="../drawings/vmlDrawing6.vml"/><Relationship Id="rId5" Type="http://schemas.openxmlformats.org/officeDocument/2006/relationships/image" Target="../media/image33.wmf"/><Relationship Id="rId4" Type="http://schemas.openxmlformats.org/officeDocument/2006/relationships/oleObject" Target="../embeddings/oleObject1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8.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8.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18.bin"/><Relationship Id="rId4" Type="http://schemas.openxmlformats.org/officeDocument/2006/relationships/image" Target="../media/image35.wm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6.xml"/><Relationship Id="rId1" Type="http://schemas.openxmlformats.org/officeDocument/2006/relationships/vmlDrawing" Target="../drawings/vmlDrawing9.v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oleObject" Target="../embeddings/oleObject5.bin"/><Relationship Id="rId3" Type="http://schemas.openxmlformats.org/officeDocument/2006/relationships/slideLayout" Target="../slideLayouts/slideLayout36.xml"/><Relationship Id="rId7" Type="http://schemas.openxmlformats.org/officeDocument/2006/relationships/oleObject" Target="../embeddings/oleObject2.bin"/><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a:off x="2057400" y="2114550"/>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1676400" y="1352550"/>
            <a:ext cx="6743700" cy="1777989"/>
          </a:xfrm>
        </p:spPr>
        <p:txBody>
          <a:bodyPr>
            <a:noAutofit/>
          </a:bodyPr>
          <a:lstStyle/>
          <a:p>
            <a:pPr algn="l"/>
            <a:r>
              <a:rPr lang="en-US" sz="5400" b="1" dirty="0">
                <a:solidFill>
                  <a:schemeClr val="bg1"/>
                </a:solidFill>
                <a:latin typeface="Times New Roman" panose="02020603050405020304" pitchFamily="18" charset="0"/>
                <a:cs typeface="Times New Roman" panose="02020603050405020304" pitchFamily="18" charset="0"/>
              </a:rPr>
              <a:t>Feature Selection</a:t>
            </a: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58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525" y="556008"/>
            <a:ext cx="8272212" cy="760350"/>
          </a:xfrm>
        </p:spPr>
        <p:txBody>
          <a:bodyPr>
            <a:normAutofit fontScale="90000"/>
          </a:bodyPr>
          <a:lstStyle/>
          <a:p>
            <a:r>
              <a:rPr lang="en-US" b="1" dirty="0"/>
              <a:t>1. Feature Selection</a:t>
            </a:r>
            <a:br>
              <a:rPr lang="en-US" b="1" dirty="0"/>
            </a:br>
            <a:endParaRPr lang="en-US" dirty="0"/>
          </a:p>
        </p:txBody>
      </p:sp>
      <p:sp>
        <p:nvSpPr>
          <p:cNvPr id="3" name="Content Placeholder 2"/>
          <p:cNvSpPr>
            <a:spLocks noGrp="1"/>
          </p:cNvSpPr>
          <p:nvPr>
            <p:ph idx="1"/>
          </p:nvPr>
        </p:nvSpPr>
        <p:spPr>
          <a:xfrm>
            <a:off x="76200" y="1516783"/>
            <a:ext cx="8597537" cy="3417167"/>
          </a:xfrm>
        </p:spPr>
        <p:txBody>
          <a:bodyPr>
            <a:normAutofit fontScale="85000" lnSpcReduction="20000"/>
          </a:bodyPr>
          <a:lstStyle/>
          <a:p>
            <a:r>
              <a:rPr lang="en-US" dirty="0"/>
              <a:t>Feature or Variable Selection refers to the process of selecting features that are used in predicting the target or output. </a:t>
            </a:r>
          </a:p>
          <a:p>
            <a:r>
              <a:rPr lang="en-US" dirty="0"/>
              <a:t>The purpose of Feature Selection is to select the features that contribute the most to output prediction. </a:t>
            </a:r>
          </a:p>
          <a:p>
            <a:r>
              <a:rPr lang="en-US" dirty="0"/>
              <a:t>The following line from the abstract of Machine Learning Journal sums up the purpose of Feature Selection.</a:t>
            </a:r>
          </a:p>
          <a:p>
            <a:pPr marL="0" indent="0" algn="ctr">
              <a:lnSpc>
                <a:spcPct val="120000"/>
              </a:lnSpc>
              <a:buNone/>
            </a:pPr>
            <a:r>
              <a:rPr lang="en-US" b="1" dirty="0"/>
              <a:t>The objective of variable selection is three-fold: improving the prediction performance of the predictors, providing faster and more cost-effective predictors, and providing a better understanding of the underlying process that generated the data.</a:t>
            </a:r>
          </a:p>
          <a:p>
            <a:pPr marL="0" indent="0" algn="ctr">
              <a:buNone/>
            </a:pPr>
            <a:endParaRPr lang="en-US" dirty="0"/>
          </a:p>
          <a:p>
            <a:r>
              <a:rPr lang="en-US" dirty="0"/>
              <a:t>Usually these benefits of Feature Selection are quoted :</a:t>
            </a:r>
          </a:p>
          <a:p>
            <a:pPr lvl="1"/>
            <a:r>
              <a:rPr lang="en-US" b="1" dirty="0"/>
              <a:t>Reduces overfitting</a:t>
            </a:r>
            <a:endParaRPr lang="en-US" dirty="0"/>
          </a:p>
          <a:p>
            <a:pPr lvl="1"/>
            <a:r>
              <a:rPr lang="en-US" b="1" dirty="0"/>
              <a:t>Improves accuracy</a:t>
            </a:r>
            <a:endParaRPr lang="en-US" dirty="0"/>
          </a:p>
          <a:p>
            <a:pPr lvl="1"/>
            <a:r>
              <a:rPr lang="en-US" b="1" dirty="0"/>
              <a:t>Reduces training time</a:t>
            </a:r>
            <a:endParaRPr lang="en-US" dirty="0"/>
          </a:p>
          <a:p>
            <a:pPr marL="0" indent="0" algn="ctr">
              <a:buNone/>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 models</a:t>
            </a:r>
            <a:endParaRPr lang="en-US" dirty="0"/>
          </a:p>
        </p:txBody>
      </p:sp>
      <p:pic>
        <p:nvPicPr>
          <p:cNvPr id="7" name="Content Placeholder 6"/>
          <p:cNvPicPr>
            <a:picLocks noGrp="1" noChangeAspect="1"/>
          </p:cNvPicPr>
          <p:nvPr>
            <p:ph idx="1"/>
          </p:nvPr>
        </p:nvPicPr>
        <p:blipFill>
          <a:blip r:embed="rId2"/>
          <a:stretch>
            <a:fillRect/>
          </a:stretch>
        </p:blipFill>
        <p:spPr>
          <a:xfrm>
            <a:off x="1632551" y="2261593"/>
            <a:ext cx="5036344" cy="150733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11</a:t>
            </a:fld>
            <a:endParaRPr lang="en-US" dirty="0"/>
          </a:p>
        </p:txBody>
      </p:sp>
      <p:sp>
        <p:nvSpPr>
          <p:cNvPr id="3" name="Rectangle 2"/>
          <p:cNvSpPr/>
          <p:nvPr/>
        </p:nvSpPr>
        <p:spPr>
          <a:xfrm>
            <a:off x="743848" y="1563412"/>
            <a:ext cx="6203217" cy="300082"/>
          </a:xfrm>
          <a:prstGeom prst="rect">
            <a:avLst/>
          </a:prstGeom>
        </p:spPr>
        <p:txBody>
          <a:bodyPr wrap="square">
            <a:spAutoFit/>
          </a:bodyPr>
          <a:lstStyle/>
          <a:p>
            <a:r>
              <a:rPr lang="en-US" sz="1350" dirty="0"/>
              <a:t>Feature Selection Methods are categorized into the following methods.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Selection models</a:t>
            </a:r>
            <a:endParaRPr lang="en-US" dirty="0"/>
          </a:p>
        </p:txBody>
      </p:sp>
      <p:pic>
        <p:nvPicPr>
          <p:cNvPr id="7" name="Content Placeholder 6"/>
          <p:cNvPicPr>
            <a:picLocks noGrp="1" noChangeAspect="1"/>
          </p:cNvPicPr>
          <p:nvPr>
            <p:ph idx="1"/>
          </p:nvPr>
        </p:nvPicPr>
        <p:blipFill>
          <a:blip r:embed="rId2"/>
          <a:stretch>
            <a:fillRect/>
          </a:stretch>
        </p:blipFill>
        <p:spPr>
          <a:xfrm>
            <a:off x="2190423" y="1494451"/>
            <a:ext cx="4972377" cy="3606907"/>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 </a:t>
            </a:r>
            <a:endParaRPr lang="en-US" dirty="0"/>
          </a:p>
        </p:txBody>
      </p:sp>
      <p:sp>
        <p:nvSpPr>
          <p:cNvPr id="3" name="Content Placeholder 2"/>
          <p:cNvSpPr>
            <a:spLocks noGrp="1"/>
          </p:cNvSpPr>
          <p:nvPr>
            <p:ph idx="1"/>
          </p:nvPr>
        </p:nvSpPr>
        <p:spPr>
          <a:xfrm>
            <a:off x="510240" y="1752655"/>
            <a:ext cx="7719359" cy="2952695"/>
          </a:xfrm>
        </p:spPr>
        <p:txBody>
          <a:bodyPr>
            <a:normAutofit fontScale="95000"/>
          </a:bodyPr>
          <a:lstStyle/>
          <a:p>
            <a:r>
              <a:rPr lang="en-US" b="1" dirty="0"/>
              <a:t>Filter Methods</a:t>
            </a:r>
          </a:p>
          <a:p>
            <a:pPr lvl="1"/>
            <a:r>
              <a:rPr lang="en-US" sz="1500" dirty="0"/>
              <a:t>The Filter Methods involve selecting features based on their various statistical scores with the output column.</a:t>
            </a:r>
          </a:p>
          <a:p>
            <a:pPr lvl="1"/>
            <a:r>
              <a:rPr lang="en-US" sz="1500" dirty="0">
                <a:sym typeface="+mn-ea"/>
              </a:rPr>
              <a:t>The filter method ranks each feature based on some </a:t>
            </a:r>
            <a:r>
              <a:rPr lang="en-US" sz="1500" dirty="0" err="1">
                <a:sym typeface="+mn-ea"/>
              </a:rPr>
              <a:t>uni-variate</a:t>
            </a:r>
            <a:r>
              <a:rPr lang="en-US" sz="1500" dirty="0">
                <a:sym typeface="+mn-ea"/>
              </a:rPr>
              <a:t> metric and then selects the highest-ranking features.</a:t>
            </a:r>
            <a:endParaRPr lang="en-US" sz="1500" dirty="0"/>
          </a:p>
          <a:p>
            <a:pPr lvl="1"/>
            <a:r>
              <a:rPr lang="en-US" sz="1500" dirty="0"/>
              <a:t> The selection of features is independent of any Machine Learning algorithm. </a:t>
            </a:r>
          </a:p>
          <a:p>
            <a:pPr lvl="1"/>
            <a:r>
              <a:rPr lang="en-US" sz="1500" dirty="0"/>
              <a:t>The following rules of thumb are as follows:</a:t>
            </a:r>
          </a:p>
          <a:p>
            <a:pPr lvl="2"/>
            <a:r>
              <a:rPr lang="en-US" sz="1500" dirty="0"/>
              <a:t>The more the features are correlated with the output column or the column to be predicted, the better the performance of the model.</a:t>
            </a:r>
          </a:p>
          <a:p>
            <a:pPr lvl="2"/>
            <a:r>
              <a:rPr lang="en-US" sz="1500" dirty="0"/>
              <a:t>Features should be least correlated with each other. If some of the input features are correlated with some additional input features, this situation is known as </a:t>
            </a:r>
            <a:r>
              <a:rPr lang="en-US" sz="1500" b="1" i="1" dirty="0"/>
              <a:t>Multicollinearity</a:t>
            </a:r>
            <a:r>
              <a:rPr lang="en-US" sz="1500" dirty="0"/>
              <a:t>. It is recommended to get rid of such a situation for better performance of the model.</a:t>
            </a:r>
          </a:p>
          <a:p>
            <a:endParaRPr lang="en-US" b="1"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ym typeface="+mn-ea"/>
              </a:rPr>
              <a:t>a. Filter Method </a:t>
            </a:r>
            <a:br>
              <a:rPr lang="en-US" dirty="0"/>
            </a:br>
            <a:endParaRPr lang="en-US"/>
          </a:p>
        </p:txBody>
      </p:sp>
      <p:sp>
        <p:nvSpPr>
          <p:cNvPr id="3" name="Content Placeholder 2"/>
          <p:cNvSpPr>
            <a:spLocks noGrp="1"/>
          </p:cNvSpPr>
          <p:nvPr>
            <p:ph idx="1"/>
          </p:nvPr>
        </p:nvSpPr>
        <p:spPr>
          <a:xfrm>
            <a:off x="207912" y="1504950"/>
            <a:ext cx="8271986" cy="3422809"/>
          </a:xfrm>
        </p:spPr>
        <p:txBody>
          <a:bodyPr>
            <a:normAutofit fontScale="90000" lnSpcReduction="10000"/>
          </a:bodyPr>
          <a:lstStyle/>
          <a:p>
            <a:pPr marL="0" indent="0">
              <a:buNone/>
            </a:pPr>
            <a:r>
              <a:rPr lang="en-US" b="1" dirty="0">
                <a:latin typeface="Times New Roman" panose="02020603050405020304" pitchFamily="18" charset="0"/>
                <a:cs typeface="Times New Roman" panose="02020603050405020304" pitchFamily="18" charset="0"/>
              </a:rPr>
              <a:t>Filter Selection Select independent features with:</a:t>
            </a:r>
          </a:p>
          <a:p>
            <a:pPr lvl="1"/>
            <a:r>
              <a:rPr lang="en-US" dirty="0">
                <a:latin typeface="Times New Roman" panose="02020603050405020304" pitchFamily="18" charset="0"/>
                <a:cs typeface="Times New Roman" panose="02020603050405020304" pitchFamily="18" charset="0"/>
              </a:rPr>
              <a:t>No constant Variables</a:t>
            </a:r>
          </a:p>
          <a:p>
            <a:pPr lvl="1"/>
            <a:r>
              <a:rPr lang="en-US" dirty="0">
                <a:latin typeface="Times New Roman" panose="02020603050405020304" pitchFamily="18" charset="0"/>
                <a:cs typeface="Times New Roman" panose="02020603050405020304" pitchFamily="18" charset="0"/>
              </a:rPr>
              <a:t>No/less Quasi-constant variables</a:t>
            </a:r>
          </a:p>
          <a:p>
            <a:pPr lvl="1"/>
            <a:r>
              <a:rPr lang="en-US" dirty="0">
                <a:latin typeface="Times New Roman" panose="02020603050405020304" pitchFamily="18" charset="0"/>
                <a:cs typeface="Times New Roman" panose="02020603050405020304" pitchFamily="18" charset="0"/>
              </a:rPr>
              <a:t>No Duplicate Rows</a:t>
            </a:r>
          </a:p>
          <a:p>
            <a:pPr lvl="1"/>
            <a:r>
              <a:rPr lang="en-US" dirty="0">
                <a:latin typeface="Times New Roman" panose="02020603050405020304" pitchFamily="18" charset="0"/>
                <a:cs typeface="Times New Roman" panose="02020603050405020304" pitchFamily="18" charset="0"/>
              </a:rPr>
              <a:t>High correlation with the target variable</a:t>
            </a:r>
          </a:p>
          <a:p>
            <a:pPr lvl="1"/>
            <a:r>
              <a:rPr lang="en-US" dirty="0">
                <a:latin typeface="Times New Roman" panose="02020603050405020304" pitchFamily="18" charset="0"/>
                <a:cs typeface="Times New Roman" panose="02020603050405020304" pitchFamily="18" charset="0"/>
              </a:rPr>
              <a:t>Low correlation with another independent variable</a:t>
            </a:r>
          </a:p>
          <a:p>
            <a:pPr lvl="1"/>
            <a:r>
              <a:rPr lang="en-US" dirty="0">
                <a:latin typeface="Times New Roman" panose="02020603050405020304" pitchFamily="18" charset="0"/>
                <a:cs typeface="Times New Roman" panose="02020603050405020304" pitchFamily="18" charset="0"/>
              </a:rPr>
              <a:t>Higher information gain or mutual information of the independent variable.</a:t>
            </a:r>
          </a:p>
          <a:p>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Score: </a:t>
            </a:r>
          </a:p>
          <a:p>
            <a:pPr lvl="1" algn="just"/>
            <a:r>
              <a:rPr lang="en-US" dirty="0">
                <a:latin typeface="Times New Roman" panose="02020603050405020304" pitchFamily="18" charset="0"/>
                <a:cs typeface="Times New Roman" panose="02020603050405020304" pitchFamily="18" charset="0"/>
                <a:sym typeface="+mn-ea"/>
              </a:rPr>
              <a:t>Selecting an optimal feature subset from a large feature space is considered challenging problem. </a:t>
            </a:r>
          </a:p>
          <a:p>
            <a:pPr lvl="1" algn="just"/>
            <a:r>
              <a:rPr lang="en-US" dirty="0">
                <a:latin typeface="Times New Roman" panose="02020603050405020304" pitchFamily="18" charset="0"/>
                <a:cs typeface="Times New Roman" panose="02020603050405020304" pitchFamily="18" charset="0"/>
                <a:sym typeface="+mn-ea"/>
              </a:rPr>
              <a:t>The </a:t>
            </a:r>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(Minimum Redundancy and Maximum Relevance) feature selection framework solves this problem by selecting the relevant features while controlling for the redundancy within the selected features.</a:t>
            </a:r>
          </a:p>
          <a:p>
            <a:pPr lvl="1" algn="just"/>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mRMR</a:t>
            </a:r>
            <a:r>
              <a:rPr lang="en-US" dirty="0">
                <a:latin typeface="Times New Roman" panose="02020603050405020304" pitchFamily="18" charset="0"/>
                <a:cs typeface="Times New Roman" panose="02020603050405020304" pitchFamily="18" charset="0"/>
                <a:sym typeface="+mn-ea"/>
              </a:rPr>
              <a:t> feature selection method is used for different classification problem such as marketing machine learning platform at </a:t>
            </a:r>
            <a:r>
              <a:rPr lang="en-US" dirty="0" err="1">
                <a:latin typeface="Times New Roman" panose="02020603050405020304" pitchFamily="18" charset="0"/>
                <a:cs typeface="Times New Roman" panose="02020603050405020304" pitchFamily="18" charset="0"/>
                <a:sym typeface="+mn-ea"/>
              </a:rPr>
              <a:t>Uber</a:t>
            </a:r>
            <a:r>
              <a:rPr lang="en-US" dirty="0">
                <a:latin typeface="Times New Roman" panose="02020603050405020304" pitchFamily="18" charset="0"/>
                <a:cs typeface="Times New Roman" panose="02020603050405020304" pitchFamily="18" charset="0"/>
                <a:sym typeface="+mn-ea"/>
              </a:rPr>
              <a:t> that automates creation and deployment of targeting and personalization models at scale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a:t>
            </a:r>
            <a:endParaRPr lang="en-US" dirty="0"/>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15</a:t>
            </a:fld>
            <a:endParaRPr lang="en-US" dirty="0"/>
          </a:p>
        </p:txBody>
      </p:sp>
      <p:graphicFrame>
        <p:nvGraphicFramePr>
          <p:cNvPr id="7" name="Object 3"/>
          <p:cNvGraphicFramePr>
            <a:graphicFrameLocks noChangeAspect="1"/>
          </p:cNvGraphicFramePr>
          <p:nvPr/>
        </p:nvGraphicFramePr>
        <p:xfrm>
          <a:off x="1235190" y="1671115"/>
          <a:ext cx="6169819" cy="2687240"/>
        </p:xfrm>
        <a:graphic>
          <a:graphicData uri="http://schemas.openxmlformats.org/presentationml/2006/ole">
            <mc:AlternateContent xmlns:mc="http://schemas.openxmlformats.org/markup-compatibility/2006">
              <mc:Choice xmlns:v="urn:schemas-microsoft-com:vml" Requires="v">
                <p:oleObj spid="_x0000_s2227" name="Bitmap Image" r:id="rId3" imgW="5499735" imgH="2395220" progId="Paint.Picture">
                  <p:embed/>
                </p:oleObj>
              </mc:Choice>
              <mc:Fallback>
                <p:oleObj name="Bitmap Image" r:id="rId3" imgW="5499735" imgH="2395220" progId="Paint.Picture">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190" y="1671115"/>
                        <a:ext cx="6169819" cy="268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Filter Method</a:t>
            </a:r>
            <a:endParaRPr lang="en-US" dirty="0"/>
          </a:p>
        </p:txBody>
      </p:sp>
      <p:sp>
        <p:nvSpPr>
          <p:cNvPr id="3" name="Content Placeholder 2"/>
          <p:cNvSpPr>
            <a:spLocks noGrp="1"/>
          </p:cNvSpPr>
          <p:nvPr>
            <p:ph idx="1"/>
          </p:nvPr>
        </p:nvSpPr>
        <p:spPr>
          <a:xfrm>
            <a:off x="510240" y="1752655"/>
            <a:ext cx="7871759" cy="2699487"/>
          </a:xfrm>
        </p:spPr>
        <p:txBody>
          <a:bodyPr>
            <a:normAutofit/>
          </a:bodyPr>
          <a:lstStyle/>
          <a:p>
            <a:r>
              <a:rPr lang="en-US" b="1" dirty="0"/>
              <a:t>Removing features with low variance(Low variance filter)</a:t>
            </a:r>
          </a:p>
          <a:p>
            <a:endParaRPr lang="en-US" b="1" dirty="0"/>
          </a:p>
          <a:p>
            <a:pPr lvl="1"/>
            <a:r>
              <a:rPr lang="en-US" b="1" dirty="0"/>
              <a:t>Variance Threshold </a:t>
            </a:r>
            <a:r>
              <a:rPr lang="en-US" dirty="0"/>
              <a:t>is a simple baseline approach to Feature Selection. </a:t>
            </a:r>
          </a:p>
          <a:p>
            <a:pPr lvl="1"/>
            <a:r>
              <a:rPr lang="en-US" dirty="0"/>
              <a:t>It removes all features whose variance doesn’t meet some threshold. </a:t>
            </a:r>
          </a:p>
          <a:p>
            <a:pPr lvl="1"/>
            <a:r>
              <a:rPr lang="en-US" dirty="0"/>
              <a:t>This involves removing the features having the same value (zero-variance features) in all of their rows or to a specified number of rows. </a:t>
            </a:r>
          </a:p>
          <a:p>
            <a:pPr lvl="1"/>
            <a:r>
              <a:rPr lang="en-US" dirty="0"/>
              <a:t>Such features provide no value in building the machine learning predictive model.</a:t>
            </a:r>
            <a:endParaRPr lang="en-US" b="1"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b="1" dirty="0"/>
              <a:t>rental bikes </a:t>
            </a:r>
            <a:br>
              <a:rPr lang="en-US" b="1" dirty="0"/>
            </a:br>
            <a:r>
              <a:rPr lang="en-US" dirty="0"/>
              <a:t>predict the count of bikes that have been rented-</a:t>
            </a:r>
          </a:p>
        </p:txBody>
      </p:sp>
      <p:pic>
        <p:nvPicPr>
          <p:cNvPr id="7" name="Content Placeholder 6"/>
          <p:cNvPicPr>
            <a:picLocks noGrp="1" noChangeAspect="1"/>
          </p:cNvPicPr>
          <p:nvPr>
            <p:ph idx="1"/>
          </p:nvPr>
        </p:nvPicPr>
        <p:blipFill>
          <a:blip r:embed="rId3"/>
          <a:stretch>
            <a:fillRect/>
          </a:stretch>
        </p:blipFill>
        <p:spPr>
          <a:xfrm>
            <a:off x="1509680" y="1809559"/>
            <a:ext cx="5211517"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contd.</a:t>
            </a:r>
          </a:p>
        </p:txBody>
      </p:sp>
      <p:pic>
        <p:nvPicPr>
          <p:cNvPr id="7" name="Content Placeholder 6"/>
          <p:cNvPicPr>
            <a:picLocks noGrp="1" noChangeAspect="1"/>
          </p:cNvPicPr>
          <p:nvPr>
            <p:ph idx="1"/>
          </p:nvPr>
        </p:nvPicPr>
        <p:blipFill>
          <a:blip r:embed="rId3"/>
          <a:stretch>
            <a:fillRect/>
          </a:stretch>
        </p:blipFill>
        <p:spPr>
          <a:xfrm>
            <a:off x="2958113" y="1494451"/>
            <a:ext cx="5331378"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18</a:t>
            </a:fld>
            <a:endParaRPr lang="en-US" dirty="0"/>
          </a:p>
        </p:txBody>
      </p:sp>
      <p:pic>
        <p:nvPicPr>
          <p:cNvPr id="8" name="Picture 7"/>
          <p:cNvPicPr>
            <a:picLocks noChangeAspect="1"/>
          </p:cNvPicPr>
          <p:nvPr/>
        </p:nvPicPr>
        <p:blipFill>
          <a:blip r:embed="rId4"/>
          <a:stretch>
            <a:fillRect/>
          </a:stretch>
        </p:blipFill>
        <p:spPr>
          <a:xfrm>
            <a:off x="721824" y="2330866"/>
            <a:ext cx="1978819" cy="1085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b="1" dirty="0"/>
              <a:t>rental bikes </a:t>
            </a:r>
            <a:br>
              <a:rPr lang="en-US" b="1" dirty="0"/>
            </a:br>
            <a:endParaRPr lang="en-US" dirty="0"/>
          </a:p>
        </p:txBody>
      </p:sp>
      <p:pic>
        <p:nvPicPr>
          <p:cNvPr id="7" name="Content Placeholder 6"/>
          <p:cNvPicPr>
            <a:picLocks noGrp="1" noChangeAspect="1"/>
          </p:cNvPicPr>
          <p:nvPr>
            <p:ph idx="1"/>
          </p:nvPr>
        </p:nvPicPr>
        <p:blipFill>
          <a:blip r:embed="rId3"/>
          <a:stretch>
            <a:fillRect/>
          </a:stretch>
        </p:blipFill>
        <p:spPr>
          <a:xfrm>
            <a:off x="5733736" y="2714625"/>
            <a:ext cx="3178969" cy="1457325"/>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19</a:t>
            </a:fld>
            <a:endParaRPr lang="en-US" dirty="0"/>
          </a:p>
        </p:txBody>
      </p:sp>
      <p:sp>
        <p:nvSpPr>
          <p:cNvPr id="3" name="Rectangle 2"/>
          <p:cNvSpPr/>
          <p:nvPr/>
        </p:nvSpPr>
        <p:spPr>
          <a:xfrm>
            <a:off x="504825" y="1591130"/>
            <a:ext cx="4572000" cy="300082"/>
          </a:xfrm>
          <a:prstGeom prst="rect">
            <a:avLst/>
          </a:prstGeom>
        </p:spPr>
        <p:txBody>
          <a:bodyPr>
            <a:spAutoFit/>
          </a:bodyPr>
          <a:lstStyle/>
          <a:p>
            <a:r>
              <a:rPr lang="en-US" sz="1350" dirty="0"/>
              <a:t> </a:t>
            </a:r>
          </a:p>
        </p:txBody>
      </p:sp>
      <p:pic>
        <p:nvPicPr>
          <p:cNvPr id="9" name="Picture 8"/>
          <p:cNvPicPr>
            <a:picLocks noChangeAspect="1"/>
          </p:cNvPicPr>
          <p:nvPr/>
        </p:nvPicPr>
        <p:blipFill>
          <a:blip r:embed="rId4"/>
          <a:stretch>
            <a:fillRect/>
          </a:stretch>
        </p:blipFill>
        <p:spPr>
          <a:xfrm>
            <a:off x="2904644" y="2824726"/>
            <a:ext cx="992981" cy="814388"/>
          </a:xfrm>
          <a:prstGeom prst="rect">
            <a:avLst/>
          </a:prstGeom>
        </p:spPr>
      </p:pic>
      <p:sp>
        <p:nvSpPr>
          <p:cNvPr id="10" name="Rectangle 9"/>
          <p:cNvSpPr/>
          <p:nvPr/>
        </p:nvSpPr>
        <p:spPr>
          <a:xfrm>
            <a:off x="2969263" y="3639203"/>
            <a:ext cx="1588897" cy="300082"/>
          </a:xfrm>
          <a:prstGeom prst="rect">
            <a:avLst/>
          </a:prstGeom>
        </p:spPr>
        <p:txBody>
          <a:bodyPr wrap="none">
            <a:spAutoFit/>
          </a:bodyPr>
          <a:lstStyle/>
          <a:p>
            <a:r>
              <a:rPr lang="en-US" sz="1350" dirty="0">
                <a:solidFill>
                  <a:srgbClr val="222222"/>
                </a:solidFill>
                <a:latin typeface="Lato"/>
              </a:rPr>
              <a:t>Threshold&gt;=0.006</a:t>
            </a:r>
          </a:p>
        </p:txBody>
      </p:sp>
      <p:sp>
        <p:nvSpPr>
          <p:cNvPr id="11" name="Rectangle 10"/>
          <p:cNvSpPr/>
          <p:nvPr/>
        </p:nvSpPr>
        <p:spPr>
          <a:xfrm>
            <a:off x="379572" y="1572101"/>
            <a:ext cx="6248876" cy="2862322"/>
          </a:xfrm>
          <a:prstGeom prst="rect">
            <a:avLst/>
          </a:prstGeom>
        </p:spPr>
        <p:txBody>
          <a:bodyPr wrap="square">
            <a:spAutoFit/>
          </a:bodyPr>
          <a:lstStyle/>
          <a:p>
            <a:pPr marL="257175" indent="-257175">
              <a:buClr>
                <a:schemeClr val="accent2"/>
              </a:buClr>
              <a:buFont typeface="Wingdings" panose="05000000000000000000" pitchFamily="2" charset="2"/>
              <a:buChar char="q"/>
            </a:pPr>
            <a:r>
              <a:rPr lang="en-US" sz="1500" dirty="0">
                <a:solidFill>
                  <a:srgbClr val="222222"/>
                </a:solidFill>
                <a:latin typeface="Times New Roman" panose="02020603050405020304" pitchFamily="18" charset="0"/>
                <a:cs typeface="Times New Roman" panose="02020603050405020304" pitchFamily="18" charset="0"/>
              </a:rPr>
              <a:t>Target variable: count of bikes</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Total 6 variables or columns</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 First drop the ID variable </a:t>
            </a:r>
          </a:p>
          <a:p>
            <a:pPr marL="257175" indent="-257175">
              <a:buClr>
                <a:schemeClr val="accent2"/>
              </a:buClr>
              <a:buFont typeface="Wingdings" panose="05000000000000000000" pitchFamily="2" charset="2"/>
              <a:buChar char="q"/>
            </a:pPr>
            <a:r>
              <a:rPr lang="en-US" sz="1500" dirty="0">
                <a:latin typeface="Times New Roman" panose="02020603050405020304" pitchFamily="18" charset="0"/>
                <a:cs typeface="Times New Roman" panose="02020603050405020304" pitchFamily="18" charset="0"/>
              </a:rPr>
              <a:t>Apply the low variance filter and try to reduce the dimensionality of the data.</a:t>
            </a: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Normalize the data</a:t>
            </a: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Compute the variance</a:t>
            </a: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endParaRPr lang="en-US" sz="1500" dirty="0">
              <a:solidFill>
                <a:srgbClr val="222222"/>
              </a:solidFill>
              <a:latin typeface="Times New Roman" panose="02020603050405020304" pitchFamily="18" charset="0"/>
              <a:cs typeface="Times New Roman" panose="02020603050405020304" pitchFamily="18" charset="0"/>
            </a:endParaRP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Set variance threshold</a:t>
            </a:r>
          </a:p>
          <a:p>
            <a:pPr marL="600075" lvl="1" indent="-257175">
              <a:buAutoNum type="arabicPeriod"/>
            </a:pPr>
            <a:r>
              <a:rPr lang="en-US" sz="1500" dirty="0">
                <a:solidFill>
                  <a:srgbClr val="222222"/>
                </a:solidFill>
                <a:latin typeface="Times New Roman" panose="02020603050405020304" pitchFamily="18" charset="0"/>
                <a:cs typeface="Times New Roman" panose="02020603050405020304" pitchFamily="18" charset="0"/>
              </a:rPr>
              <a:t>Select features have Variance greater than set threshold</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3D9BE-F2A6-40FD-ACB0-0BC6063E9103}"/>
              </a:ext>
            </a:extLst>
          </p:cNvPr>
          <p:cNvSpPr>
            <a:spLocks noGrp="1"/>
          </p:cNvSpPr>
          <p:nvPr>
            <p:ph idx="1"/>
          </p:nvPr>
        </p:nvSpPr>
        <p:spPr>
          <a:xfrm>
            <a:off x="533400" y="1504950"/>
            <a:ext cx="7620000" cy="3505200"/>
          </a:xfrm>
        </p:spPr>
        <p:txBody>
          <a:bodyPr>
            <a:normAutofit/>
          </a:bodyPr>
          <a:lstStyle/>
          <a:p>
            <a:pPr algn="just"/>
            <a:r>
              <a:rPr lang="en-US" sz="2200" dirty="0">
                <a:latin typeface="Times New Roman" panose="02020603050405020304" pitchFamily="18" charset="0"/>
                <a:cs typeface="Times New Roman" panose="02020603050405020304" pitchFamily="18" charset="0"/>
              </a:rPr>
              <a:t>It is a procedure that is used in machine learning to find a subset of features that produces a good model for the given dataset fulfilling the following requirements: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Avoiding overfitting </a:t>
            </a:r>
          </a:p>
          <a:p>
            <a:pPr algn="just"/>
            <a:r>
              <a:rPr lang="en-US" sz="2200" dirty="0">
                <a:latin typeface="Times New Roman" panose="02020603050405020304" pitchFamily="18" charset="0"/>
                <a:cs typeface="Times New Roman" panose="02020603050405020304" pitchFamily="18" charset="0"/>
              </a:rPr>
              <a:t>Achieving better generalization ability</a:t>
            </a:r>
          </a:p>
          <a:p>
            <a:pPr algn="just"/>
            <a:r>
              <a:rPr lang="en-US" sz="2200" dirty="0">
                <a:latin typeface="Times New Roman" panose="02020603050405020304" pitchFamily="18" charset="0"/>
                <a:cs typeface="Times New Roman" panose="02020603050405020304" pitchFamily="18" charset="0"/>
              </a:rPr>
              <a:t>Reducing storage </a:t>
            </a:r>
          </a:p>
          <a:p>
            <a:pPr algn="just"/>
            <a:r>
              <a:rPr lang="en-US" sz="2200" dirty="0">
                <a:latin typeface="Times New Roman" panose="02020603050405020304" pitchFamily="18" charset="0"/>
                <a:cs typeface="Times New Roman" panose="02020603050405020304" pitchFamily="18" charset="0"/>
              </a:rPr>
              <a:t>Reducing training time 	 	</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BBF7706-1D85-4B18-944F-C913CC493133}"/>
              </a:ext>
            </a:extLst>
          </p:cNvPr>
          <p:cNvSpPr txBox="1"/>
          <p:nvPr/>
        </p:nvSpPr>
        <p:spPr>
          <a:xfrm>
            <a:off x="531223" y="819150"/>
            <a:ext cx="461721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Feature Selection</a:t>
            </a:r>
            <a:endParaRPr lang="en-US" sz="24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06FE969C-D810-498B-BF48-9617DB3B2401}"/>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06573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b="1" dirty="0"/>
              <a:t>rental bikes</a:t>
            </a:r>
            <a:endParaRPr lang="en-US" dirty="0"/>
          </a:p>
        </p:txBody>
      </p:sp>
      <p:sp>
        <p:nvSpPr>
          <p:cNvPr id="3" name="Content Placeholder 2"/>
          <p:cNvSpPr>
            <a:spLocks noGrp="1"/>
          </p:cNvSpPr>
          <p:nvPr>
            <p:ph idx="1"/>
          </p:nvPr>
        </p:nvSpPr>
        <p:spPr>
          <a:xfrm>
            <a:off x="284910" y="1653268"/>
            <a:ext cx="8271986" cy="1219200"/>
          </a:xfrm>
        </p:spPr>
        <p:txBody>
          <a:bodyPr/>
          <a:lstStyle/>
          <a:p>
            <a:pPr marL="0" lvl="1"/>
            <a:r>
              <a:rPr lang="en-US" sz="1350" dirty="0">
                <a:solidFill>
                  <a:srgbClr val="222222"/>
                </a:solidFill>
                <a:latin typeface="Times New Roman" panose="02020603050405020304" pitchFamily="18" charset="0"/>
                <a:cs typeface="Times New Roman" panose="02020603050405020304" pitchFamily="18" charset="0"/>
                <a:sym typeface="+mn-ea"/>
              </a:rPr>
              <a:t>4. Select features have Variance greater than set threshold</a:t>
            </a:r>
            <a:endParaRPr lang="en-US" sz="1350" dirty="0">
              <a:latin typeface="Times New Roman" panose="02020603050405020304" pitchFamily="18" charset="0"/>
              <a:cs typeface="Times New Roman" panose="02020603050405020304" pitchFamily="18" charset="0"/>
            </a:endParaRP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20</a:t>
            </a:fld>
            <a:endParaRPr lang="en-US" dirty="0"/>
          </a:p>
        </p:txBody>
      </p:sp>
      <p:pic>
        <p:nvPicPr>
          <p:cNvPr id="7" name="Content Placeholder 10"/>
          <p:cNvPicPr>
            <a:picLocks noChangeAspect="1"/>
          </p:cNvPicPr>
          <p:nvPr/>
        </p:nvPicPr>
        <p:blipFill>
          <a:blip r:embed="rId2"/>
          <a:stretch>
            <a:fillRect/>
          </a:stretch>
        </p:blipFill>
        <p:spPr>
          <a:xfrm>
            <a:off x="3268903" y="3922452"/>
            <a:ext cx="1693069" cy="700088"/>
          </a:xfrm>
          <a:prstGeom prst="rect">
            <a:avLst/>
          </a:prstGeom>
        </p:spPr>
      </p:pic>
      <p:pic>
        <p:nvPicPr>
          <p:cNvPr id="8" name="Picture 7"/>
          <p:cNvPicPr>
            <a:picLocks noChangeAspect="1"/>
          </p:cNvPicPr>
          <p:nvPr/>
        </p:nvPicPr>
        <p:blipFill>
          <a:blip r:embed="rId3"/>
          <a:stretch>
            <a:fillRect/>
          </a:stretch>
        </p:blipFill>
        <p:spPr>
          <a:xfrm>
            <a:off x="2750982" y="2035709"/>
            <a:ext cx="2728913" cy="264319"/>
          </a:xfrm>
          <a:prstGeom prst="rect">
            <a:avLst/>
          </a:prstGeom>
        </p:spPr>
      </p:pic>
      <p:pic>
        <p:nvPicPr>
          <p:cNvPr id="9" name="Picture 8"/>
          <p:cNvPicPr>
            <a:picLocks noChangeAspect="1"/>
          </p:cNvPicPr>
          <p:nvPr/>
        </p:nvPicPr>
        <p:blipFill>
          <a:blip r:embed="rId4"/>
          <a:stretch>
            <a:fillRect/>
          </a:stretch>
        </p:blipFill>
        <p:spPr>
          <a:xfrm>
            <a:off x="2895713" y="2388220"/>
            <a:ext cx="2371725" cy="13858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choose a feature selection method? </a:t>
            </a:r>
          </a:p>
        </p:txBody>
      </p:sp>
      <p:pic>
        <p:nvPicPr>
          <p:cNvPr id="7" name="Content Placeholder 6"/>
          <p:cNvPicPr>
            <a:picLocks noGrp="1" noChangeAspect="1"/>
          </p:cNvPicPr>
          <p:nvPr>
            <p:ph idx="1"/>
          </p:nvPr>
        </p:nvPicPr>
        <p:blipFill>
          <a:blip r:embed="rId2"/>
          <a:stretch>
            <a:fillRect/>
          </a:stretch>
        </p:blipFill>
        <p:spPr>
          <a:xfrm>
            <a:off x="1553148" y="1657350"/>
            <a:ext cx="6037704" cy="304800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Pearson’s correlation coefficient</a:t>
            </a: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b="1" dirty="0"/>
              <a:t>Pearson Correlation</a:t>
            </a:r>
            <a:endParaRPr lang="en-US" dirty="0"/>
          </a:p>
          <a:p>
            <a:r>
              <a:rPr lang="en-US" dirty="0"/>
              <a:t>A Pearson correlation is a number between -1 and 1 that indicates the extent to which two variables are linearly related. </a:t>
            </a:r>
          </a:p>
          <a:p>
            <a:r>
              <a:rPr lang="en-US" dirty="0"/>
              <a:t>The Pearson correlation is also known as the “product moment correlation coefficient” (PMCC) or simply “correlation”</a:t>
            </a:r>
          </a:p>
          <a:p>
            <a:r>
              <a:rPr lang="en-US" dirty="0"/>
              <a:t>Pearson correlations are suitable only for </a:t>
            </a:r>
            <a:r>
              <a:rPr lang="en-US" u="sng" dirty="0">
                <a:hlinkClick r:id="rId2"/>
              </a:rPr>
              <a:t>metric variables</a:t>
            </a:r>
            <a:endParaRPr lang="en-US" dirty="0"/>
          </a:p>
          <a:p>
            <a:r>
              <a:rPr lang="en-US" dirty="0"/>
              <a:t>The correlation coefficient has values between -1 to 1</a:t>
            </a:r>
          </a:p>
          <a:p>
            <a:pPr lvl="1"/>
            <a:r>
              <a:rPr lang="en-US" dirty="0"/>
              <a:t>A value closer to 0 implies weaker correlation (exact 0 implying no correlation)</a:t>
            </a:r>
          </a:p>
          <a:p>
            <a:pPr lvl="1"/>
            <a:r>
              <a:rPr lang="en-US" dirty="0"/>
              <a:t>A value closer to 1 implies stronger positive correlation</a:t>
            </a:r>
          </a:p>
          <a:p>
            <a:pPr lvl="1"/>
            <a:r>
              <a:rPr lang="en-US" dirty="0"/>
              <a:t>A value closer to -1 implies stronger negative correlation</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Mpg data set: heat map</a:t>
            </a:r>
          </a:p>
        </p:txBody>
      </p:sp>
      <p:pic>
        <p:nvPicPr>
          <p:cNvPr id="7" name="Content Placeholder 6"/>
          <p:cNvPicPr>
            <a:picLocks noGrp="1" noChangeAspect="1"/>
          </p:cNvPicPr>
          <p:nvPr>
            <p:ph idx="1"/>
          </p:nvPr>
        </p:nvPicPr>
        <p:blipFill>
          <a:blip r:embed="rId2"/>
          <a:stretch>
            <a:fillRect/>
          </a:stretch>
        </p:blipFill>
        <p:spPr>
          <a:xfrm>
            <a:off x="3712369" y="1499931"/>
            <a:ext cx="5045895" cy="341631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23</a:t>
            </a:fld>
            <a:endParaRPr lang="en-US" dirty="0"/>
          </a:p>
        </p:txBody>
      </p:sp>
      <p:sp>
        <p:nvSpPr>
          <p:cNvPr id="8" name="Rectangle 7"/>
          <p:cNvSpPr/>
          <p:nvPr/>
        </p:nvSpPr>
        <p:spPr>
          <a:xfrm>
            <a:off x="435769" y="1537335"/>
            <a:ext cx="3027045" cy="3416320"/>
          </a:xfrm>
          <a:prstGeom prst="rect">
            <a:avLst/>
          </a:prstGeom>
        </p:spPr>
        <p:txBody>
          <a:bodyPr wrap="square">
            <a:spAutoFit/>
          </a:bodyPr>
          <a:lstStyle/>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It is seen that the variables </a:t>
            </a:r>
            <a:r>
              <a:rPr lang="en-US" sz="1350" dirty="0" err="1">
                <a:solidFill>
                  <a:srgbClr val="292929"/>
                </a:solidFill>
                <a:latin typeface="Times New Roman" panose="02020603050405020304" pitchFamily="18" charset="0"/>
                <a:cs typeface="Times New Roman" panose="02020603050405020304" pitchFamily="18" charset="0"/>
              </a:rPr>
              <a:t>cyl</a:t>
            </a:r>
            <a:r>
              <a:rPr lang="en-US" sz="1350" dirty="0">
                <a:solidFill>
                  <a:srgbClr val="292929"/>
                </a:solidFill>
                <a:latin typeface="Times New Roman" panose="02020603050405020304" pitchFamily="18" charset="0"/>
                <a:cs typeface="Times New Roman" panose="02020603050405020304" pitchFamily="18" charset="0"/>
              </a:rPr>
              <a:t> and </a:t>
            </a:r>
            <a:r>
              <a:rPr lang="en-US" sz="1350" dirty="0" err="1">
                <a:solidFill>
                  <a:srgbClr val="292929"/>
                </a:solidFill>
                <a:latin typeface="Times New Roman" panose="02020603050405020304" pitchFamily="18" charset="0"/>
                <a:cs typeface="Times New Roman" panose="02020603050405020304" pitchFamily="18" charset="0"/>
              </a:rPr>
              <a:t>disp</a:t>
            </a:r>
            <a:r>
              <a:rPr lang="en-US" sz="1350" dirty="0">
                <a:solidFill>
                  <a:srgbClr val="292929"/>
                </a:solidFill>
                <a:latin typeface="Times New Roman" panose="02020603050405020304" pitchFamily="18" charset="0"/>
                <a:cs typeface="Times New Roman" panose="02020603050405020304" pitchFamily="18" charset="0"/>
              </a:rPr>
              <a:t> are highly correlated with each other (0.902033). </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Hence we compared with target variable where target variable mpg is highly correlated with </a:t>
            </a:r>
            <a:r>
              <a:rPr lang="en-US" sz="1350" dirty="0" err="1">
                <a:solidFill>
                  <a:srgbClr val="292929"/>
                </a:solidFill>
                <a:latin typeface="Times New Roman" panose="02020603050405020304" pitchFamily="18" charset="0"/>
                <a:cs typeface="Times New Roman" panose="02020603050405020304" pitchFamily="18" charset="0"/>
              </a:rPr>
              <a:t>cyl</a:t>
            </a:r>
            <a:r>
              <a:rPr lang="en-US" sz="1350" dirty="0">
                <a:solidFill>
                  <a:srgbClr val="292929"/>
                </a:solidFill>
                <a:latin typeface="Times New Roman" panose="02020603050405020304" pitchFamily="18" charset="0"/>
                <a:cs typeface="Times New Roman" panose="02020603050405020304" pitchFamily="18" charset="0"/>
              </a:rPr>
              <a:t> hence would keep and drop the other.</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Then we check with other variable same process is followed until last variable.</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we are left with four features </a:t>
            </a:r>
            <a:r>
              <a:rPr lang="en-US" sz="1350" dirty="0" err="1">
                <a:solidFill>
                  <a:srgbClr val="292929"/>
                </a:solidFill>
                <a:latin typeface="Times New Roman" panose="02020603050405020304" pitchFamily="18" charset="0"/>
                <a:cs typeface="Times New Roman" panose="02020603050405020304" pitchFamily="18" charset="0"/>
              </a:rPr>
              <a:t>wt</a:t>
            </a:r>
            <a:r>
              <a:rPr lang="en-US" sz="1350" dirty="0">
                <a:solidFill>
                  <a:srgbClr val="292929"/>
                </a:solidFill>
                <a:latin typeface="Times New Roman" panose="02020603050405020304" pitchFamily="18" charset="0"/>
                <a:cs typeface="Times New Roman" panose="02020603050405020304" pitchFamily="18" charset="0"/>
              </a:rPr>
              <a:t>, </a:t>
            </a:r>
            <a:r>
              <a:rPr lang="en-US" sz="1350" dirty="0" err="1">
                <a:solidFill>
                  <a:srgbClr val="292929"/>
                </a:solidFill>
                <a:latin typeface="Times New Roman" panose="02020603050405020304" pitchFamily="18" charset="0"/>
                <a:cs typeface="Times New Roman" panose="02020603050405020304" pitchFamily="18" charset="0"/>
              </a:rPr>
              <a:t>qsec</a:t>
            </a:r>
            <a:r>
              <a:rPr lang="en-US" sz="1350" dirty="0">
                <a:solidFill>
                  <a:srgbClr val="292929"/>
                </a:solidFill>
                <a:latin typeface="Times New Roman" panose="02020603050405020304" pitchFamily="18" charset="0"/>
                <a:cs typeface="Times New Roman" panose="02020603050405020304" pitchFamily="18" charset="0"/>
              </a:rPr>
              <a:t>, gear, carb.</a:t>
            </a:r>
          </a:p>
          <a:p>
            <a:pPr marL="214313" indent="-214313">
              <a:buFont typeface="Arial" panose="020B0604020202020204" pitchFamily="34" charset="0"/>
              <a:buChar char="•"/>
            </a:pPr>
            <a:r>
              <a:rPr lang="en-US" sz="1350" dirty="0">
                <a:solidFill>
                  <a:srgbClr val="292929"/>
                </a:solidFill>
                <a:latin typeface="Times New Roman" panose="02020603050405020304" pitchFamily="18" charset="0"/>
                <a:cs typeface="Times New Roman" panose="02020603050405020304" pitchFamily="18" charset="0"/>
              </a:rPr>
              <a:t> These are the final features given by Pearson correlation.</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Multicolineartity: Variance inflation factor(VIF)</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Pearson’s correlation coefficient</a:t>
            </a:r>
          </a:p>
        </p:txBody>
      </p:sp>
      <p:sp>
        <p:nvSpPr>
          <p:cNvPr id="3" name="Content Placeholder 2"/>
          <p:cNvSpPr>
            <a:spLocks noGrp="1"/>
          </p:cNvSpPr>
          <p:nvPr>
            <p:ph idx="1"/>
          </p:nvPr>
        </p:nvSpPr>
        <p:spPr>
          <a:xfrm>
            <a:off x="435895" y="1635373"/>
            <a:ext cx="8272211" cy="722564"/>
          </a:xfrm>
        </p:spPr>
        <p:txBody>
          <a:bodyPr>
            <a:normAutofit fontScale="85000" lnSpcReduction="10000"/>
          </a:bodyPr>
          <a:lstStyle/>
          <a:p>
            <a:r>
              <a:rPr lang="en-US" dirty="0">
                <a:solidFill>
                  <a:schemeClr val="tx1"/>
                </a:solidFill>
              </a:rPr>
              <a:t>Example: A researcher in a scientific foundation wished to evaluate the relation between annuals salaries of mathematicians (Y, in thousand dollars) and an index of work quality (X1), number of years of experience (X2), and an index of publication success (X3)</a:t>
            </a:r>
          </a:p>
          <a:p>
            <a:endParaRPr lang="en-US" dirty="0">
              <a:solidFill>
                <a:schemeClr val="tx1"/>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24</a:t>
            </a:fld>
            <a:endParaRPr lang="en-US" dirty="0"/>
          </a:p>
        </p:txBody>
      </p:sp>
      <p:graphicFrame>
        <p:nvGraphicFramePr>
          <p:cNvPr id="7" name="Table 6"/>
          <p:cNvGraphicFramePr/>
          <p:nvPr>
            <p:extLst>
              <p:ext uri="{D42A27DB-BD31-4B8C-83A1-F6EECF244321}">
                <p14:modId xmlns:p14="http://schemas.microsoft.com/office/powerpoint/2010/main" val="1476135355"/>
              </p:ext>
            </p:extLst>
          </p:nvPr>
        </p:nvGraphicFramePr>
        <p:xfrm>
          <a:off x="719887" y="2350549"/>
          <a:ext cx="3623512" cy="2760060"/>
        </p:xfrm>
        <a:graphic>
          <a:graphicData uri="http://schemas.openxmlformats.org/drawingml/2006/table">
            <a:tbl>
              <a:tblPr firstRow="1" bandRow="1">
                <a:tableStyleId>{5C22544A-7EE6-4342-B048-85BDC9FD1C3A}</a:tableStyleId>
              </a:tblPr>
              <a:tblGrid>
                <a:gridCol w="727913">
                  <a:extLst>
                    <a:ext uri="{9D8B030D-6E8A-4147-A177-3AD203B41FA5}">
                      <a16:colId xmlns:a16="http://schemas.microsoft.com/office/drawing/2014/main" val="20000"/>
                    </a:ext>
                  </a:extLst>
                </a:gridCol>
                <a:gridCol w="1083843">
                  <a:extLst>
                    <a:ext uri="{9D8B030D-6E8A-4147-A177-3AD203B41FA5}">
                      <a16:colId xmlns:a16="http://schemas.microsoft.com/office/drawing/2014/main" val="20001"/>
                    </a:ext>
                  </a:extLst>
                </a:gridCol>
                <a:gridCol w="905878">
                  <a:extLst>
                    <a:ext uri="{9D8B030D-6E8A-4147-A177-3AD203B41FA5}">
                      <a16:colId xmlns:a16="http://schemas.microsoft.com/office/drawing/2014/main" val="20002"/>
                    </a:ext>
                  </a:extLst>
                </a:gridCol>
                <a:gridCol w="905878">
                  <a:extLst>
                    <a:ext uri="{9D8B030D-6E8A-4147-A177-3AD203B41FA5}">
                      <a16:colId xmlns:a16="http://schemas.microsoft.com/office/drawing/2014/main" val="20003"/>
                    </a:ext>
                  </a:extLst>
                </a:gridCol>
              </a:tblGrid>
              <a:tr h="1258409">
                <a:tc>
                  <a:txBody>
                    <a:bodyPr/>
                    <a:lstStyle/>
                    <a:p>
                      <a:pPr>
                        <a:buNone/>
                      </a:pPr>
                      <a:r>
                        <a:rPr lang="en-US" sz="1400" dirty="0"/>
                        <a:t>index of work quality (X1)</a:t>
                      </a:r>
                    </a:p>
                  </a:txBody>
                  <a:tcPr marL="68580" marR="68580" marT="34290" marB="34290"/>
                </a:tc>
                <a:tc>
                  <a:txBody>
                    <a:bodyPr/>
                    <a:lstStyle/>
                    <a:p>
                      <a:pPr>
                        <a:buNone/>
                      </a:pPr>
                      <a:r>
                        <a:rPr lang="en-US" sz="1400" dirty="0"/>
                        <a:t>number of years of experience (X2)</a:t>
                      </a:r>
                    </a:p>
                  </a:txBody>
                  <a:tcPr marL="68580" marR="68580" marT="34290" marB="34290"/>
                </a:tc>
                <a:tc>
                  <a:txBody>
                    <a:bodyPr/>
                    <a:lstStyle/>
                    <a:p>
                      <a:pPr>
                        <a:buNone/>
                      </a:pPr>
                      <a:r>
                        <a:rPr lang="en-US" sz="1400" dirty="0"/>
                        <a:t>index of publication success (X3)</a:t>
                      </a:r>
                    </a:p>
                  </a:txBody>
                  <a:tcPr marL="68580" marR="68580" marT="34290" marB="34290"/>
                </a:tc>
                <a:tc>
                  <a:txBody>
                    <a:bodyPr/>
                    <a:lstStyle/>
                    <a:p>
                      <a:pPr>
                        <a:buNone/>
                      </a:pPr>
                      <a:r>
                        <a:rPr lang="en-US" sz="1400" dirty="0"/>
                        <a:t>annual salaries </a:t>
                      </a:r>
                    </a:p>
                    <a:p>
                      <a:pPr>
                        <a:buNone/>
                      </a:pPr>
                      <a:r>
                        <a:rPr lang="en-US" sz="1400" dirty="0"/>
                        <a:t>(in thousand dollars</a:t>
                      </a:r>
                    </a:p>
                    <a:p>
                      <a:pPr>
                        <a:buNone/>
                      </a:pPr>
                      <a:r>
                        <a:rPr lang="en-US" sz="1400" dirty="0"/>
                        <a:t>Y)</a:t>
                      </a:r>
                    </a:p>
                  </a:txBody>
                  <a:tcPr marL="68580" marR="68580" marT="34290" marB="34290"/>
                </a:tc>
                <a:extLst>
                  <a:ext uri="{0D108BD9-81ED-4DB2-BD59-A6C34878D82A}">
                    <a16:rowId xmlns:a16="http://schemas.microsoft.com/office/drawing/2014/main" val="10000"/>
                  </a:ext>
                </a:extLst>
              </a:tr>
              <a:tr h="282345">
                <a:tc>
                  <a:txBody>
                    <a:bodyPr/>
                    <a:lstStyle/>
                    <a:p>
                      <a:pPr>
                        <a:buNone/>
                      </a:pPr>
                      <a:r>
                        <a:rPr lang="en-US" sz="1400"/>
                        <a:t>3.5</a:t>
                      </a:r>
                    </a:p>
                  </a:txBody>
                  <a:tcPr marL="68580" marR="68580" marT="34290" marB="34290"/>
                </a:tc>
                <a:tc>
                  <a:txBody>
                    <a:bodyPr/>
                    <a:lstStyle/>
                    <a:p>
                      <a:pPr indent="0" algn="ctr">
                        <a:buNone/>
                      </a:pPr>
                      <a:r>
                        <a:rPr lang="en-US" sz="1400" b="0" dirty="0">
                          <a:latin typeface="Times New Roman" panose="02020603050405020304" pitchFamily="18" charset="0"/>
                          <a:cs typeface="Times New Roman" panose="02020603050405020304" pitchFamily="18" charset="0"/>
                        </a:rPr>
                        <a:t>9</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dirty="0">
                          <a:latin typeface="Times New Roman" panose="02020603050405020304" pitchFamily="18" charset="0"/>
                          <a:cs typeface="Times New Roman" panose="02020603050405020304" pitchFamily="18" charset="0"/>
                        </a:rPr>
                        <a:t>6.1</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33.2</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82345">
                <a:tc>
                  <a:txBody>
                    <a:bodyPr/>
                    <a:lstStyle/>
                    <a:p>
                      <a:pPr>
                        <a:buNone/>
                      </a:pPr>
                      <a:r>
                        <a:rPr lang="en-US" sz="1400"/>
                        <a:t>5.1</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18</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7.4</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38.7</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281711">
                <a:tc>
                  <a:txBody>
                    <a:bodyPr/>
                    <a:lstStyle/>
                    <a:p>
                      <a:pPr>
                        <a:buNone/>
                      </a:pPr>
                      <a:r>
                        <a:rPr lang="en-US" sz="1400"/>
                        <a:t>6</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13</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5.9</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37.5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282345">
                <a:tc>
                  <a:txBody>
                    <a:bodyPr/>
                    <a:lstStyle/>
                    <a:p>
                      <a:pPr>
                        <a:buNone/>
                      </a:pPr>
                      <a:r>
                        <a:rPr lang="en-US" sz="1400"/>
                        <a:t>3.1</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5.8</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30.1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282345">
                <a:tc>
                  <a:txBody>
                    <a:bodyPr/>
                    <a:lstStyle/>
                    <a:p>
                      <a:pPr>
                        <a:buNone/>
                      </a:pPr>
                      <a:r>
                        <a:rPr lang="en-US" sz="1400"/>
                        <a:t>4.5</a:t>
                      </a:r>
                    </a:p>
                  </a:txBody>
                  <a:tcPr marL="68580" marR="68580" marT="34290" marB="34290"/>
                </a:tc>
                <a:tc>
                  <a:txBody>
                    <a:bodyPr/>
                    <a:lstStyle/>
                    <a:p>
                      <a:pPr indent="0" algn="ctr">
                        <a:buNone/>
                      </a:pPr>
                      <a:r>
                        <a:rPr lang="en-US" sz="1400" b="0">
                          <a:latin typeface="Times New Roman" panose="02020603050405020304" pitchFamily="18" charset="0"/>
                          <a:cs typeface="Times New Roman" panose="02020603050405020304" pitchFamily="18" charset="0"/>
                        </a:rPr>
                        <a:t>25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a:latin typeface="Times New Roman" panose="02020603050405020304" pitchFamily="18" charset="0"/>
                          <a:cs typeface="Times New Roman" panose="02020603050405020304" pitchFamily="18" charset="0"/>
                        </a:rPr>
                        <a:t>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indent="0" algn="ctr">
                        <a:buNone/>
                      </a:pPr>
                      <a:r>
                        <a:rPr lang="en-US" sz="1400" b="0" dirty="0">
                          <a:latin typeface="Times New Roman" panose="02020603050405020304" pitchFamily="18" charset="0"/>
                          <a:cs typeface="Times New Roman" panose="02020603050405020304" pitchFamily="18" charset="0"/>
                        </a:rPr>
                        <a:t>38.2</a:t>
                      </a:r>
                      <a:endParaRPr lang="en-US" sz="14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bl>
          </a:graphicData>
        </a:graphic>
      </p:graphicFrame>
      <p:graphicFrame>
        <p:nvGraphicFramePr>
          <p:cNvPr id="8" name="Object 6"/>
          <p:cNvGraphicFramePr>
            <a:graphicFrameLocks noChangeAspect="1"/>
          </p:cNvGraphicFramePr>
          <p:nvPr/>
        </p:nvGraphicFramePr>
        <p:xfrm>
          <a:off x="5909513" y="2908347"/>
          <a:ext cx="2514600" cy="808196"/>
        </p:xfrm>
        <a:graphic>
          <a:graphicData uri="http://schemas.openxmlformats.org/presentationml/2006/ole">
            <mc:AlternateContent xmlns:mc="http://schemas.openxmlformats.org/markup-compatibility/2006">
              <mc:Choice xmlns:v="urn:schemas-microsoft-com:vml" Requires="v">
                <p:oleObj spid="_x0000_s3428" name="Equation" r:id="rId3" imgW="1422400" imgH="457200" progId="Equation.3">
                  <p:embed/>
                </p:oleObj>
              </mc:Choice>
              <mc:Fallback>
                <p:oleObj name="Equation" r:id="rId3" imgW="1422400" imgH="457200" progId="Equation.3">
                  <p:embed/>
                  <p:pic>
                    <p:nvPicPr>
                      <p:cNvPr id="8" name="Object 6"/>
                      <p:cNvPicPr>
                        <a:picLocks noChangeAspect="1" noChangeArrowheads="1"/>
                      </p:cNvPicPr>
                      <p:nvPr/>
                    </p:nvPicPr>
                    <p:blipFill>
                      <a:blip r:embed="rId4"/>
                      <a:srcRect/>
                      <a:stretch>
                        <a:fillRect/>
                      </a:stretch>
                    </p:blipFill>
                    <p:spPr bwMode="auto">
                      <a:xfrm>
                        <a:off x="5909513" y="2908347"/>
                        <a:ext cx="2514600" cy="808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p:nvPr>
            <p:extLst>
              <p:ext uri="{D42A27DB-BD31-4B8C-83A1-F6EECF244321}">
                <p14:modId xmlns:p14="http://schemas.microsoft.com/office/powerpoint/2010/main" val="3418387695"/>
              </p:ext>
            </p:extLst>
          </p:nvPr>
        </p:nvGraphicFramePr>
        <p:xfrm>
          <a:off x="6705600" y="3869191"/>
          <a:ext cx="1201103" cy="640556"/>
        </p:xfrm>
        <a:graphic>
          <a:graphicData uri="http://schemas.openxmlformats.org/presentationml/2006/ole">
            <mc:AlternateContent xmlns:mc="http://schemas.openxmlformats.org/markup-compatibility/2006">
              <mc:Choice xmlns:v="urn:schemas-microsoft-com:vml" Requires="v">
                <p:oleObj spid="_x0000_s3429" r:id="rId5" imgW="1600200" imgH="853440" progId="Paint.Picture">
                  <p:embed/>
                </p:oleObj>
              </mc:Choice>
              <mc:Fallback>
                <p:oleObj r:id="rId5" imgW="1600200" imgH="853440" progId="Paint.Picture">
                  <p:embed/>
                  <p:pic>
                    <p:nvPicPr>
                      <p:cNvPr id="9" name="Object 8"/>
                      <p:cNvPicPr/>
                      <p:nvPr/>
                    </p:nvPicPr>
                    <p:blipFill>
                      <a:blip r:embed="rId6"/>
                      <a:stretch>
                        <a:fillRect/>
                      </a:stretch>
                    </p:blipFill>
                    <p:spPr>
                      <a:xfrm>
                        <a:off x="6705600" y="3869191"/>
                        <a:ext cx="1201103" cy="640556"/>
                      </a:xfrm>
                      <a:prstGeom prst="rect">
                        <a:avLst/>
                      </a:prstGeom>
                    </p:spPr>
                  </p:pic>
                </p:oleObj>
              </mc:Fallback>
            </mc:AlternateContent>
          </a:graphicData>
        </a:graphic>
      </p:graphicFrame>
      <p:sp>
        <p:nvSpPr>
          <p:cNvPr id="10" name="Text Box 1"/>
          <p:cNvSpPr txBox="1"/>
          <p:nvPr/>
        </p:nvSpPr>
        <p:spPr>
          <a:xfrm>
            <a:off x="5889193" y="2308166"/>
            <a:ext cx="2514600" cy="507831"/>
          </a:xfrm>
          <a:prstGeom prst="rect">
            <a:avLst/>
          </a:prstGeom>
          <a:noFill/>
        </p:spPr>
        <p:txBody>
          <a:bodyPr wrap="square" rtlCol="0">
            <a:spAutoFit/>
          </a:bodyPr>
          <a:lstStyle/>
          <a:p>
            <a:r>
              <a:rPr lang="en-US" sz="1350" dirty="0"/>
              <a:t>Find the correlation Matrix for given data set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606617658"/>
              </p:ext>
            </p:extLst>
          </p:nvPr>
        </p:nvGraphicFramePr>
        <p:xfrm>
          <a:off x="2286000" y="1733550"/>
          <a:ext cx="4295775" cy="3006725"/>
        </p:xfrm>
        <a:graphic>
          <a:graphicData uri="http://schemas.openxmlformats.org/presentationml/2006/ole">
            <mc:AlternateContent xmlns:mc="http://schemas.openxmlformats.org/markup-compatibility/2006">
              <mc:Choice xmlns:v="urn:schemas-microsoft-com:vml" Requires="v">
                <p:oleObj spid="_x0000_s4275" r:id="rId3" imgW="4290060" imgH="3002280" progId="Paint.Picture">
                  <p:embed/>
                </p:oleObj>
              </mc:Choice>
              <mc:Fallback>
                <p:oleObj r:id="rId3" imgW="4290060" imgH="3002280" progId="Paint.Picture">
                  <p:embed/>
                  <p:pic>
                    <p:nvPicPr>
                      <p:cNvPr id="7" name="Content Placeholder 6"/>
                      <p:cNvPicPr/>
                      <p:nvPr/>
                    </p:nvPicPr>
                    <p:blipFill>
                      <a:blip r:embed="rId4"/>
                      <a:stretch>
                        <a:fillRect/>
                      </a:stretch>
                    </p:blipFill>
                    <p:spPr>
                      <a:xfrm>
                        <a:off x="2286000" y="1733550"/>
                        <a:ext cx="4295775" cy="3006725"/>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C. Mutual Information</a:t>
            </a:r>
            <a:br>
              <a:rPr lang="en-US" dirty="0"/>
            </a:br>
            <a:r>
              <a:rPr lang="en-US" dirty="0"/>
              <a:t>(</a:t>
            </a:r>
            <a:r>
              <a:rPr lang="en-US"/>
              <a:t>Information Gain)</a:t>
            </a:r>
          </a:p>
        </p:txBody>
      </p:sp>
      <p:sp>
        <p:nvSpPr>
          <p:cNvPr id="10" name="Content Placeholder 9"/>
          <p:cNvSpPr>
            <a:spLocks noGrp="1"/>
          </p:cNvSpPr>
          <p:nvPr>
            <p:ph idx="1"/>
          </p:nvPr>
        </p:nvSpPr>
        <p:spPr>
          <a:xfrm>
            <a:off x="510240" y="1752655"/>
            <a:ext cx="8176559" cy="3028895"/>
          </a:xfrm>
        </p:spPr>
        <p:txBody>
          <a:bodyPr>
            <a:normAutofit/>
          </a:bodyPr>
          <a:lstStyle/>
          <a:p>
            <a:r>
              <a:rPr lang="en-US" dirty="0">
                <a:sym typeface="+mn-ea"/>
              </a:rPr>
              <a:t>Information gain as a measure of how much information a feature provides about a class. </a:t>
            </a:r>
          </a:p>
          <a:p>
            <a:r>
              <a:rPr lang="en-US" dirty="0">
                <a:sym typeface="+mn-ea"/>
              </a:rPr>
              <a:t>The feature having the most information is considered important by the algorithm and is used for training the model.</a:t>
            </a:r>
          </a:p>
          <a:p>
            <a:r>
              <a:rPr lang="en-US" dirty="0">
                <a:sym typeface="+mn-ea"/>
              </a:rPr>
              <a:t>The effort is to reduce the entropy and maximize the information gain. </a:t>
            </a:r>
          </a:p>
          <a:p>
            <a:r>
              <a:rPr lang="en-US" dirty="0">
                <a:sym typeface="+mn-ea"/>
              </a:rPr>
              <a:t>Information gain helps to determine the order of attributes in the nodes of a decision tree.</a:t>
            </a:r>
          </a:p>
          <a:p>
            <a:r>
              <a:rPr lang="en-US" dirty="0">
                <a:sym typeface="+mn-ea"/>
              </a:rPr>
              <a:t>Information gain is used in decision trees and random forest to decide the best split.</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Mutual Information</a:t>
            </a:r>
          </a:p>
        </p:txBody>
      </p:sp>
      <p:sp>
        <p:nvSpPr>
          <p:cNvPr id="3" name="Content Placeholder 2"/>
          <p:cNvSpPr>
            <a:spLocks noGrp="1"/>
          </p:cNvSpPr>
          <p:nvPr>
            <p:ph sz="half" idx="1"/>
          </p:nvPr>
        </p:nvSpPr>
        <p:spPr>
          <a:xfrm>
            <a:off x="435769" y="1671162"/>
            <a:ext cx="7897178" cy="2724626"/>
          </a:xfrm>
        </p:spPr>
        <p:txBody>
          <a:bodyPr>
            <a:normAutofit fontScale="92500" lnSpcReduction="10000"/>
          </a:bodyPr>
          <a:lstStyle/>
          <a:p>
            <a:r>
              <a:rPr lang="en-US" dirty="0"/>
              <a:t>A more robust approach would be to use </a:t>
            </a:r>
            <a:r>
              <a:rPr lang="en-US" u="sng" dirty="0">
                <a:hlinkClick r:id="rId4"/>
              </a:rPr>
              <a:t>Mutual Information</a:t>
            </a:r>
            <a:r>
              <a:rPr lang="en-US" dirty="0"/>
              <a:t>, which can be thought as the reduction in uncertainty about one random variable given knowledge of another.</a:t>
            </a:r>
          </a:p>
          <a:p>
            <a:r>
              <a:rPr lang="en-US" altLang="zh-CN" dirty="0">
                <a:ea typeface="SimSun" panose="02010600030101010101" pitchFamily="2" charset="-122"/>
              </a:rPr>
              <a:t>Entropy of variable </a:t>
            </a:r>
            <a:r>
              <a:rPr lang="en-US" altLang="zh-CN" i="1" dirty="0">
                <a:latin typeface="Bookman" pitchFamily="18" charset="0"/>
                <a:ea typeface="SimSun" panose="02010600030101010101" pitchFamily="2" charset="-122"/>
              </a:rPr>
              <a:t>X</a:t>
            </a:r>
          </a:p>
          <a:p>
            <a:endParaRPr lang="en-US" altLang="zh-CN" i="1" dirty="0">
              <a:latin typeface="Bookman" pitchFamily="18" charset="0"/>
              <a:ea typeface="SimSun" panose="02010600030101010101" pitchFamily="2" charset="-122"/>
            </a:endParaRPr>
          </a:p>
          <a:p>
            <a:r>
              <a:rPr lang="en-US" altLang="zh-CN" dirty="0">
                <a:ea typeface="SimSun" panose="02010600030101010101" pitchFamily="2" charset="-122"/>
              </a:rPr>
              <a:t>Entropy of </a:t>
            </a:r>
            <a:r>
              <a:rPr lang="en-US" altLang="zh-CN" i="1" dirty="0">
                <a:latin typeface="Bookman" pitchFamily="18" charset="0"/>
                <a:ea typeface="SimSun" panose="02010600030101010101" pitchFamily="2" charset="-122"/>
              </a:rPr>
              <a:t>X </a:t>
            </a:r>
            <a:r>
              <a:rPr lang="en-US" altLang="zh-CN" dirty="0">
                <a:ea typeface="SimSun" panose="02010600030101010101" pitchFamily="2" charset="-122"/>
              </a:rPr>
              <a:t>after observing </a:t>
            </a:r>
            <a:r>
              <a:rPr lang="en-US" altLang="zh-CN" i="1" dirty="0">
                <a:latin typeface="Bookman" pitchFamily="18" charset="0"/>
                <a:ea typeface="SimSun" panose="02010600030101010101" pitchFamily="2" charset="-122"/>
              </a:rPr>
              <a:t>Y</a:t>
            </a:r>
          </a:p>
          <a:p>
            <a:endParaRPr lang="en-US" altLang="zh-CN" i="1" dirty="0">
              <a:latin typeface="Bookman" pitchFamily="18" charset="0"/>
              <a:ea typeface="SimSun" panose="02010600030101010101" pitchFamily="2" charset="-122"/>
            </a:endParaRPr>
          </a:p>
          <a:p>
            <a:endParaRPr lang="en-US" altLang="zh-CN" i="1" dirty="0">
              <a:latin typeface="Bookman" pitchFamily="18" charset="0"/>
              <a:ea typeface="SimSun" panose="02010600030101010101" pitchFamily="2" charset="-122"/>
            </a:endParaRPr>
          </a:p>
          <a:p>
            <a:r>
              <a:rPr lang="en-US" altLang="zh-CN" dirty="0">
                <a:ea typeface="SimSun" panose="02010600030101010101" pitchFamily="2" charset="-122"/>
              </a:rPr>
              <a:t>Information Gain</a:t>
            </a:r>
          </a:p>
          <a:p>
            <a:endParaRPr lang="en-US" dirty="0"/>
          </a:p>
        </p:txBody>
      </p:sp>
      <p:graphicFrame>
        <p:nvGraphicFramePr>
          <p:cNvPr id="11" name="Content Placeholder 10"/>
          <p:cNvGraphicFramePr>
            <a:graphicFrameLocks noGrp="1"/>
          </p:cNvGraphicFramePr>
          <p:nvPr>
            <p:ph sz="half" idx="2"/>
          </p:nvPr>
        </p:nvGraphicFramePr>
        <p:xfrm>
          <a:off x="2752725" y="4340225"/>
          <a:ext cx="2951163" cy="520700"/>
        </p:xfrm>
        <a:graphic>
          <a:graphicData uri="http://schemas.openxmlformats.org/presentationml/2006/ole">
            <mc:AlternateContent xmlns:mc="http://schemas.openxmlformats.org/markup-compatibility/2006">
              <mc:Choice xmlns:v="urn:schemas-microsoft-com:vml" Requires="v">
                <p:oleObj spid="_x0000_s6007" r:id="rId5" imgW="3931920" imgH="693420" progId="Paint.Picture">
                  <p:embed/>
                </p:oleObj>
              </mc:Choice>
              <mc:Fallback>
                <p:oleObj r:id="rId5" imgW="3931920" imgH="693420" progId="Paint.Picture">
                  <p:embed/>
                  <p:pic>
                    <p:nvPicPr>
                      <p:cNvPr id="11" name="Content Placeholder 10"/>
                      <p:cNvPicPr/>
                      <p:nvPr/>
                    </p:nvPicPr>
                    <p:blipFill>
                      <a:blip r:embed="rId6"/>
                      <a:stretch>
                        <a:fillRect/>
                      </a:stretch>
                    </p:blipFill>
                    <p:spPr>
                      <a:xfrm>
                        <a:off x="2752725" y="4340225"/>
                        <a:ext cx="2951163" cy="520700"/>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27</a:t>
            </a:fld>
            <a:endParaRPr lang="en-US" dirty="0"/>
          </a:p>
        </p:txBody>
      </p:sp>
      <p:sp>
        <p:nvSpPr>
          <p:cNvPr id="7" name="Rectangle 3"/>
          <p:cNvSpPr txBox="1">
            <a:spLocks noChangeArrowheads="1"/>
          </p:cNvSpPr>
          <p:nvPr/>
        </p:nvSpPr>
        <p:spPr>
          <a:xfrm>
            <a:off x="1428750" y="742950"/>
            <a:ext cx="6115050" cy="3771900"/>
          </a:xfrm>
          <a:prstGeom prst="rect">
            <a:avLst/>
          </a:prstGeom>
        </p:spPr>
        <p:txBody>
          <a:bodyPr vert="horz" lIns="68580" tIns="34290" rIns="68580" bIns="3429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altLang="zh-CN" sz="1350" dirty="0">
              <a:ea typeface="SimSun" panose="02010600030101010101" pitchFamily="2" charset="-12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797052429"/>
              </p:ext>
            </p:extLst>
          </p:nvPr>
        </p:nvGraphicFramePr>
        <p:xfrm>
          <a:off x="1984653" y="3270704"/>
          <a:ext cx="4799410" cy="544116"/>
        </p:xfrm>
        <a:graphic>
          <a:graphicData uri="http://schemas.openxmlformats.org/presentationml/2006/ole">
            <mc:AlternateContent xmlns:mc="http://schemas.openxmlformats.org/markup-compatibility/2006">
              <mc:Choice xmlns:v="urn:schemas-microsoft-com:vml" Requires="v">
                <p:oleObj spid="_x0000_s6008" name="Bitmap Image" r:id="rId7" imgW="4449445" imgH="504825" progId="Paint.Picture">
                  <p:embed/>
                </p:oleObj>
              </mc:Choice>
              <mc:Fallback>
                <p:oleObj name="Bitmap Image" r:id="rId7" imgW="4449445" imgH="504825" progId="Paint.Picture">
                  <p:embed/>
                  <p:pic>
                    <p:nvPicPr>
                      <p:cNvPr id="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4653" y="3270704"/>
                        <a:ext cx="4799410" cy="544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860459512"/>
              </p:ext>
            </p:extLst>
          </p:nvPr>
        </p:nvGraphicFramePr>
        <p:xfrm>
          <a:off x="2528604" y="3968441"/>
          <a:ext cx="3427810" cy="329804"/>
        </p:xfrm>
        <a:graphic>
          <a:graphicData uri="http://schemas.openxmlformats.org/presentationml/2006/ole">
            <mc:AlternateContent xmlns:mc="http://schemas.openxmlformats.org/markup-compatibility/2006">
              <mc:Choice xmlns:v="urn:schemas-microsoft-com:vml" Requires="v">
                <p:oleObj spid="_x0000_s6009" name="Bitmap Image" r:id="rId9" imgW="2626995" imgH="252730" progId="Paint.Picture">
                  <p:embed/>
                </p:oleObj>
              </mc:Choice>
              <mc:Fallback>
                <p:oleObj name="Bitmap Image" r:id="rId9" imgW="2626995" imgH="252730" progId="Paint.Picture">
                  <p:embed/>
                  <p:pic>
                    <p:nvPicPr>
                      <p:cNvPr id="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604" y="3968441"/>
                        <a:ext cx="3427810" cy="329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4109320640"/>
              </p:ext>
            </p:extLst>
          </p:nvPr>
        </p:nvGraphicFramePr>
        <p:xfrm>
          <a:off x="3144240" y="2252308"/>
          <a:ext cx="3427810" cy="560785"/>
        </p:xfrm>
        <a:graphic>
          <a:graphicData uri="http://schemas.openxmlformats.org/presentationml/2006/ole">
            <mc:AlternateContent xmlns:mc="http://schemas.openxmlformats.org/markup-compatibility/2006">
              <mc:Choice xmlns:v="urn:schemas-microsoft-com:vml" Requires="v">
                <p:oleObj spid="_x0000_s6010" name="Bitmap Image" r:id="rId11" imgW="2879725" imgH="470535" progId="Paint.Picture">
                  <p:embed/>
                </p:oleObj>
              </mc:Choice>
              <mc:Fallback>
                <p:oleObj name="Bitmap Image" r:id="rId11" imgW="2879725" imgH="470535" progId="Paint.Picture">
                  <p:embed/>
                  <p:pic>
                    <p:nvPicPr>
                      <p:cNvPr id="1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4240" y="2252308"/>
                        <a:ext cx="3427810" cy="56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4"/>
          <p:cNvGraphicFramePr/>
          <p:nvPr>
            <p:extLst>
              <p:ext uri="{D42A27DB-BD31-4B8C-83A1-F6EECF244321}">
                <p14:modId xmlns:p14="http://schemas.microsoft.com/office/powerpoint/2010/main" val="4080738205"/>
              </p:ext>
            </p:extLst>
          </p:nvPr>
        </p:nvGraphicFramePr>
        <p:xfrm>
          <a:off x="6593681" y="2201704"/>
          <a:ext cx="2093119" cy="903446"/>
        </p:xfrm>
        <a:graphic>
          <a:graphicData uri="http://schemas.openxmlformats.org/presentationml/2006/ole">
            <mc:AlternateContent xmlns:mc="http://schemas.openxmlformats.org/markup-compatibility/2006">
              <mc:Choice xmlns:v="urn:schemas-microsoft-com:vml" Requires="v">
                <p:oleObj spid="_x0000_s6011" r:id="rId13" imgW="2788920" imgH="1203960" progId="Paint.Picture">
                  <p:embed/>
                </p:oleObj>
              </mc:Choice>
              <mc:Fallback>
                <p:oleObj r:id="rId13" imgW="2788920" imgH="1203960" progId="Paint.Picture">
                  <p:embed/>
                  <p:pic>
                    <p:nvPicPr>
                      <p:cNvPr id="15" name="Object 14"/>
                      <p:cNvPicPr/>
                      <p:nvPr/>
                    </p:nvPicPr>
                    <p:blipFill>
                      <a:blip r:embed="rId14"/>
                      <a:stretch>
                        <a:fillRect/>
                      </a:stretch>
                    </p:blipFill>
                    <p:spPr>
                      <a:xfrm>
                        <a:off x="6593681" y="2201704"/>
                        <a:ext cx="2093119" cy="903446"/>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Entropy</a:t>
            </a:r>
            <a:endParaRPr lang="en-US"/>
          </a:p>
        </p:txBody>
      </p:sp>
      <p:sp>
        <p:nvSpPr>
          <p:cNvPr id="3" name="Content Placeholder 2"/>
          <p:cNvSpPr>
            <a:spLocks noGrp="1"/>
          </p:cNvSpPr>
          <p:nvPr>
            <p:ph sz="half" idx="1"/>
          </p:nvPr>
        </p:nvSpPr>
        <p:spPr>
          <a:xfrm>
            <a:off x="435769" y="1504950"/>
            <a:ext cx="8476936" cy="2819400"/>
          </a:xfrm>
        </p:spPr>
        <p:txBody>
          <a:bodyPr>
            <a:normAutofit/>
          </a:bodyPr>
          <a:lstStyle/>
          <a:p>
            <a:pPr>
              <a:lnSpc>
                <a:spcPct val="120000"/>
              </a:lnSpc>
            </a:pPr>
            <a:r>
              <a:rPr lang="en-US" sz="1500" dirty="0">
                <a:latin typeface="Times New Roman" panose="02020603050405020304" pitchFamily="18" charset="0"/>
                <a:cs typeface="Times New Roman" panose="02020603050405020304" pitchFamily="18" charset="0"/>
              </a:rPr>
              <a:t>Entropy is an information theory metric that measures the impurity or uncertainty in a group of observations. </a:t>
            </a:r>
          </a:p>
          <a:p>
            <a:pPr>
              <a:lnSpc>
                <a:spcPct val="120000"/>
              </a:lnSpc>
            </a:pPr>
            <a:r>
              <a:rPr lang="en-US" sz="1500" dirty="0">
                <a:latin typeface="Times New Roman" panose="02020603050405020304" pitchFamily="18" charset="0"/>
                <a:cs typeface="Times New Roman" panose="02020603050405020304" pitchFamily="18" charset="0"/>
              </a:rPr>
              <a:t>Entropy is uncertainty/ randomness in the data, the more the randomness the higher will be the entropy. Information gain uses entropy to make decisions. </a:t>
            </a:r>
          </a:p>
          <a:p>
            <a:pPr>
              <a:lnSpc>
                <a:spcPct val="120000"/>
              </a:lnSpc>
            </a:pPr>
            <a:r>
              <a:rPr lang="en-US" sz="1500" dirty="0">
                <a:latin typeface="Times New Roman" panose="02020603050405020304" pitchFamily="18" charset="0"/>
                <a:cs typeface="Times New Roman" panose="02020603050405020304" pitchFamily="18" charset="0"/>
              </a:rPr>
              <a:t>If the entropy is less, information will be more.</a:t>
            </a:r>
          </a:p>
          <a:p>
            <a:pPr>
              <a:lnSpc>
                <a:spcPct val="120000"/>
              </a:lnSpc>
            </a:pPr>
            <a:r>
              <a:rPr lang="en-US" sz="1500" b="0" i="0" dirty="0">
                <a:effectLst/>
                <a:latin typeface="Times New Roman" panose="02020603050405020304" pitchFamily="18" charset="0"/>
                <a:cs typeface="Times New Roman" panose="02020603050405020304" pitchFamily="18" charset="0"/>
              </a:rPr>
              <a:t>Higher entropy implies greater uncertainty or lack of predictability.</a:t>
            </a:r>
            <a:endParaRPr lang="en-US" sz="1500" dirty="0">
              <a:latin typeface="Times New Roman" panose="02020603050405020304" pitchFamily="18" charset="0"/>
              <a:cs typeface="Times New Roman" panose="02020603050405020304" pitchFamily="18" charset="0"/>
            </a:endParaRPr>
          </a:p>
          <a:p>
            <a:endParaRPr lang="en-US" dirty="0"/>
          </a:p>
        </p:txBody>
      </p:sp>
      <p:graphicFrame>
        <p:nvGraphicFramePr>
          <p:cNvPr id="7" name="Content Placeholder 6"/>
          <p:cNvGraphicFramePr>
            <a:graphicFrameLocks noGrp="1" noChangeAspect="1"/>
          </p:cNvGraphicFramePr>
          <p:nvPr>
            <p:ph sz="half" idx="2"/>
            <p:extLst>
              <p:ext uri="{D42A27DB-BD31-4B8C-83A1-F6EECF244321}">
                <p14:modId xmlns:p14="http://schemas.microsoft.com/office/powerpoint/2010/main" val="3765676034"/>
              </p:ext>
            </p:extLst>
          </p:nvPr>
        </p:nvGraphicFramePr>
        <p:xfrm>
          <a:off x="2514600" y="3630638"/>
          <a:ext cx="3733800" cy="1387423"/>
        </p:xfrm>
        <a:graphic>
          <a:graphicData uri="http://schemas.openxmlformats.org/presentationml/2006/ole">
            <mc:AlternateContent xmlns:mc="http://schemas.openxmlformats.org/markup-compatibility/2006">
              <mc:Choice xmlns:v="urn:schemas-microsoft-com:vml" Requires="v">
                <p:oleObj spid="_x0000_s6323" r:id="rId4" imgW="5661660" imgH="2103120" progId="Paint.Picture">
                  <p:embed/>
                </p:oleObj>
              </mc:Choice>
              <mc:Fallback>
                <p:oleObj r:id="rId4" imgW="5661660" imgH="2103120" progId="Paint.Picture">
                  <p:embed/>
                  <p:pic>
                    <p:nvPicPr>
                      <p:cNvPr id="7" name="Content Placeholder 6"/>
                      <p:cNvPicPr/>
                      <p:nvPr/>
                    </p:nvPicPr>
                    <p:blipFill>
                      <a:blip r:embed="rId5"/>
                      <a:stretch>
                        <a:fillRect/>
                      </a:stretch>
                    </p:blipFill>
                    <p:spPr>
                      <a:xfrm>
                        <a:off x="2514600" y="3630638"/>
                        <a:ext cx="3733800" cy="1387423"/>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p:graphicFrame>
        <p:nvGraphicFramePr>
          <p:cNvPr id="8" name="Content Placeholder 7"/>
          <p:cNvGraphicFramePr>
            <a:graphicFrameLocks noGrp="1" noChangeAspect="1"/>
          </p:cNvGraphicFramePr>
          <p:nvPr>
            <p:ph sz="half" idx="1"/>
            <p:extLst>
              <p:ext uri="{D42A27DB-BD31-4B8C-83A1-F6EECF244321}">
                <p14:modId xmlns:p14="http://schemas.microsoft.com/office/powerpoint/2010/main" val="1588980937"/>
              </p:ext>
            </p:extLst>
          </p:nvPr>
        </p:nvGraphicFramePr>
        <p:xfrm>
          <a:off x="1676400" y="1477972"/>
          <a:ext cx="5715000" cy="3444446"/>
        </p:xfrm>
        <a:graphic>
          <a:graphicData uri="http://schemas.openxmlformats.org/presentationml/2006/ole">
            <mc:AlternateContent xmlns:mc="http://schemas.openxmlformats.org/markup-compatibility/2006">
              <mc:Choice xmlns:v="urn:schemas-microsoft-com:vml" Requires="v">
                <p:oleObj spid="_x0000_s7347" r:id="rId4" imgW="7597140" imgH="4579620" progId="Paint.Picture">
                  <p:embed/>
                </p:oleObj>
              </mc:Choice>
              <mc:Fallback>
                <p:oleObj r:id="rId4" imgW="7597140" imgH="4579620" progId="Paint.Picture">
                  <p:embed/>
                  <p:pic>
                    <p:nvPicPr>
                      <p:cNvPr id="8" name="Content Placeholder 7"/>
                      <p:cNvPicPr/>
                      <p:nvPr/>
                    </p:nvPicPr>
                    <p:blipFill>
                      <a:blip r:embed="rId5"/>
                      <a:stretch>
                        <a:fillRect/>
                      </a:stretch>
                    </p:blipFill>
                    <p:spPr>
                      <a:xfrm>
                        <a:off x="1676400" y="1477972"/>
                        <a:ext cx="5715000" cy="3444446"/>
                      </a:xfrm>
                      <a:prstGeom prst="rect">
                        <a:avLst/>
                      </a:prstGeom>
                    </p:spPr>
                  </p:pic>
                </p:oleObj>
              </mc:Fallback>
            </mc:AlternateContent>
          </a:graphicData>
        </a:graphic>
      </p:graphicFrame>
      <p:sp>
        <p:nvSpPr>
          <p:cNvPr id="4" name="Content Placeholder 3"/>
          <p:cNvSpPr>
            <a:spLocks noGrp="1"/>
          </p:cNvSpPr>
          <p:nvPr>
            <p:ph sz="half" idx="2"/>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5"/>
          <p:cNvSpPr>
            <a:spLocks noGrp="1" noChangeArrowheads="1"/>
          </p:cNvSpPr>
          <p:nvPr>
            <p:ph type="title"/>
          </p:nvPr>
        </p:nvSpPr>
        <p:spPr>
          <a:xfrm>
            <a:off x="599063" y="704256"/>
            <a:ext cx="6172200" cy="534590"/>
          </a:xfrm>
          <a:noFill/>
        </p:spPr>
        <p:txBody>
          <a:bodyPr>
            <a:normAutofit/>
          </a:bodyPr>
          <a:lstStyle/>
          <a:p>
            <a:pPr eaLnBrk="1" hangingPunct="1"/>
            <a:r>
              <a:rPr lang="en-US" altLang="zh-CN" sz="2700" b="1" dirty="0">
                <a:ea typeface="SimSun" panose="02010600030101010101" pitchFamily="2" charset="-122"/>
              </a:rPr>
              <a:t>Why Dimensionality Reduction?</a:t>
            </a:r>
          </a:p>
        </p:txBody>
      </p:sp>
      <p:sp>
        <p:nvSpPr>
          <p:cNvPr id="610307" name="Rectangle 3"/>
          <p:cNvSpPr>
            <a:spLocks noGrp="1" noChangeArrowheads="1"/>
          </p:cNvSpPr>
          <p:nvPr>
            <p:ph idx="1"/>
          </p:nvPr>
        </p:nvSpPr>
        <p:spPr>
          <a:xfrm>
            <a:off x="599062" y="1511732"/>
            <a:ext cx="7782938" cy="3066847"/>
          </a:xfrm>
        </p:spPr>
        <p:txBody>
          <a:bodyPr>
            <a:normAutofit lnSpcReduction="10000"/>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It is so easy and convenient to collect data</a:t>
            </a: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Data accumulates in an unprecedented speed</a:t>
            </a: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Data preprocessing is an important part for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effective</a:t>
            </a:r>
            <a:r>
              <a:rPr lang="en-US" altLang="zh-CN" dirty="0">
                <a:latin typeface="Times New Roman" panose="02020603050405020304" pitchFamily="18" charset="0"/>
                <a:ea typeface="SimSun" panose="02010600030101010101" pitchFamily="2" charset="-122"/>
                <a:cs typeface="Times New Roman" panose="02020603050405020304" pitchFamily="18" charset="0"/>
              </a:rPr>
              <a:t> machine learning and data mining</a:t>
            </a:r>
          </a:p>
          <a:p>
            <a:r>
              <a:rPr lang="en-US" altLang="en-US" dirty="0">
                <a:latin typeface="Times New Roman" panose="02020603050405020304" pitchFamily="18" charset="0"/>
                <a:cs typeface="Times New Roman" panose="02020603050405020304" pitchFamily="18" charset="0"/>
              </a:rPr>
              <a:t>Most machine learning and data mining techniques may not be effective for high-dimensional data </a:t>
            </a:r>
          </a:p>
          <a:p>
            <a:pPr marL="666750" lvl="1" indent="-330041"/>
            <a:r>
              <a:rPr lang="en-US" altLang="en-US" sz="1400" dirty="0">
                <a:solidFill>
                  <a:schemeClr val="bg1"/>
                </a:solidFill>
                <a:latin typeface="Times New Roman" panose="02020603050405020304" pitchFamily="18" charset="0"/>
                <a:cs typeface="Times New Roman" panose="02020603050405020304" pitchFamily="18" charset="0"/>
              </a:rPr>
              <a:t>Curse of Dimensionality</a:t>
            </a:r>
          </a:p>
          <a:p>
            <a:pPr marL="666750" lvl="1" indent="-330041"/>
            <a:r>
              <a:rPr lang="en-US" altLang="en-US" sz="1400" dirty="0">
                <a:latin typeface="Times New Roman" panose="02020603050405020304" pitchFamily="18" charset="0"/>
                <a:cs typeface="Times New Roman" panose="02020603050405020304" pitchFamily="18" charset="0"/>
              </a:rPr>
              <a:t>Query accuracy and efficiency degrade rapidly as the dimension increases</a:t>
            </a:r>
          </a:p>
          <a:p>
            <a:pPr marL="335756" indent="-335756"/>
            <a:r>
              <a:rPr lang="en-US" altLang="en-US" dirty="0">
                <a:latin typeface="Times New Roman" panose="02020603050405020304" pitchFamily="18" charset="0"/>
                <a:cs typeface="Times New Roman" panose="02020603050405020304" pitchFamily="18" charset="0"/>
              </a:rPr>
              <a:t>The </a:t>
            </a:r>
            <a:r>
              <a:rPr lang="en-US" altLang="en-US" dirty="0">
                <a:solidFill>
                  <a:schemeClr val="bg1"/>
                </a:solidFill>
                <a:latin typeface="Times New Roman" panose="02020603050405020304" pitchFamily="18" charset="0"/>
                <a:cs typeface="Times New Roman" panose="02020603050405020304" pitchFamily="18" charset="0"/>
              </a:rPr>
              <a:t>intrinsic</a:t>
            </a:r>
            <a:r>
              <a:rPr lang="en-US" altLang="en-US" dirty="0">
                <a:latin typeface="Times New Roman" panose="02020603050405020304" pitchFamily="18" charset="0"/>
                <a:cs typeface="Times New Roman" panose="02020603050405020304" pitchFamily="18" charset="0"/>
              </a:rPr>
              <a:t> dimension may be small. </a:t>
            </a:r>
          </a:p>
          <a:p>
            <a:pPr marL="538163" lvl="2" indent="-335756"/>
            <a:r>
              <a:rPr lang="en-US" altLang="en-US" sz="1350" dirty="0">
                <a:latin typeface="Times New Roman" panose="02020603050405020304" pitchFamily="18" charset="0"/>
                <a:cs typeface="Times New Roman" panose="02020603050405020304" pitchFamily="18" charset="0"/>
              </a:rPr>
              <a:t>For example, the number of genes responsible for a certain type of disease may be small.</a:t>
            </a:r>
          </a:p>
          <a:p>
            <a:pPr marL="335756" lvl="1" indent="-335756"/>
            <a:r>
              <a:rPr lang="en-US" altLang="zh-CN" sz="1350" dirty="0">
                <a:latin typeface="Times New Roman" panose="02020603050405020304" pitchFamily="18" charset="0"/>
                <a:ea typeface="SimSun" panose="02010600030101010101" pitchFamily="2" charset="-122"/>
                <a:cs typeface="Times New Roman" panose="02020603050405020304" pitchFamily="18" charset="0"/>
              </a:rPr>
              <a:t>Dimensionality reduction is an effective approach to downsizing data</a:t>
            </a:r>
            <a:endParaRPr lang="en-US" altLang="zh-CN" sz="1350" dirty="0">
              <a:latin typeface="Times New Roman" panose="02020603050405020304" pitchFamily="18" charset="0"/>
              <a:cs typeface="Times New Roman" panose="02020603050405020304" pitchFamily="18" charset="0"/>
            </a:endParaRPr>
          </a:p>
          <a:p>
            <a:pPr marL="336709" lvl="1" indent="0">
              <a:buNone/>
            </a:pPr>
            <a:endParaRPr lang="en-US" altLang="en-US" dirty="0"/>
          </a:p>
        </p:txBody>
      </p:sp>
      <p:sp>
        <p:nvSpPr>
          <p:cNvPr id="4" name="Slide Number Placeholder 3"/>
          <p:cNvSpPr>
            <a:spLocks noGrp="1"/>
          </p:cNvSpPr>
          <p:nvPr>
            <p:ph type="sldNum" sz="quarter" idx="12"/>
          </p:nvPr>
        </p:nvSpPr>
        <p:spPr/>
        <p:txBody>
          <a:bodyPr/>
          <a:lstStyle/>
          <a:p>
            <a:pPr>
              <a:defRPr/>
            </a:pPr>
            <a:fld id="{660396D7-5DA7-4D88-AEAA-08B3B2635AA9}" type="slidenum">
              <a:rPr lang="en-US" altLang="en-US"/>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0307">
                                            <p:txEl>
                                              <p:pRg st="0" end="0"/>
                                            </p:txEl>
                                          </p:spTgt>
                                        </p:tgtEl>
                                        <p:attrNameLst>
                                          <p:attrName>style.visibility</p:attrName>
                                        </p:attrNameLst>
                                      </p:cBhvr>
                                      <p:to>
                                        <p:strVal val="visible"/>
                                      </p:to>
                                    </p:set>
                                    <p:animEffect transition="in" filter="blinds(horizontal)">
                                      <p:cBhvr>
                                        <p:cTn id="7" dur="500"/>
                                        <p:tgtEl>
                                          <p:spTgt spid="610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0307">
                                            <p:txEl>
                                              <p:pRg st="1" end="1"/>
                                            </p:txEl>
                                          </p:spTgt>
                                        </p:tgtEl>
                                        <p:attrNameLst>
                                          <p:attrName>style.visibility</p:attrName>
                                        </p:attrNameLst>
                                      </p:cBhvr>
                                      <p:to>
                                        <p:strVal val="visible"/>
                                      </p:to>
                                    </p:set>
                                    <p:animEffect transition="in" filter="blinds(horizontal)">
                                      <p:cBhvr>
                                        <p:cTn id="12" dur="500"/>
                                        <p:tgtEl>
                                          <p:spTgt spid="610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0307">
                                            <p:txEl>
                                              <p:pRg st="2" end="2"/>
                                            </p:txEl>
                                          </p:spTgt>
                                        </p:tgtEl>
                                        <p:attrNameLst>
                                          <p:attrName>style.visibility</p:attrName>
                                        </p:attrNameLst>
                                      </p:cBhvr>
                                      <p:to>
                                        <p:strVal val="visible"/>
                                      </p:to>
                                    </p:set>
                                    <p:animEffect transition="in" filter="blinds(horizontal)">
                                      <p:cBhvr>
                                        <p:cTn id="17" dur="500"/>
                                        <p:tgtEl>
                                          <p:spTgt spid="610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0307">
                                            <p:txEl>
                                              <p:pRg st="3" end="3"/>
                                            </p:txEl>
                                          </p:spTgt>
                                        </p:tgtEl>
                                        <p:attrNameLst>
                                          <p:attrName>style.visibility</p:attrName>
                                        </p:attrNameLst>
                                      </p:cBhvr>
                                      <p:to>
                                        <p:strVal val="visible"/>
                                      </p:to>
                                    </p:set>
                                    <p:animEffect transition="in" filter="blinds(horizontal)">
                                      <p:cBhvr>
                                        <p:cTn id="22" dur="500"/>
                                        <p:tgtEl>
                                          <p:spTgt spid="610307">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10307">
                                            <p:txEl>
                                              <p:pRg st="4" end="4"/>
                                            </p:txEl>
                                          </p:spTgt>
                                        </p:tgtEl>
                                        <p:attrNameLst>
                                          <p:attrName>style.visibility</p:attrName>
                                        </p:attrNameLst>
                                      </p:cBhvr>
                                      <p:to>
                                        <p:strVal val="visible"/>
                                      </p:to>
                                    </p:set>
                                    <p:animEffect transition="in" filter="blinds(horizontal)">
                                      <p:cBhvr>
                                        <p:cTn id="25" dur="500"/>
                                        <p:tgtEl>
                                          <p:spTgt spid="610307">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10307">
                                            <p:txEl>
                                              <p:pRg st="5" end="5"/>
                                            </p:txEl>
                                          </p:spTgt>
                                        </p:tgtEl>
                                        <p:attrNameLst>
                                          <p:attrName>style.visibility</p:attrName>
                                        </p:attrNameLst>
                                      </p:cBhvr>
                                      <p:to>
                                        <p:strVal val="visible"/>
                                      </p:to>
                                    </p:set>
                                    <p:animEffect transition="in" filter="blinds(horizontal)">
                                      <p:cBhvr>
                                        <p:cTn id="28" dur="500"/>
                                        <p:tgtEl>
                                          <p:spTgt spid="61030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10307">
                                            <p:txEl>
                                              <p:pRg st="6" end="6"/>
                                            </p:txEl>
                                          </p:spTgt>
                                        </p:tgtEl>
                                        <p:attrNameLst>
                                          <p:attrName>style.visibility</p:attrName>
                                        </p:attrNameLst>
                                      </p:cBhvr>
                                      <p:to>
                                        <p:strVal val="visible"/>
                                      </p:to>
                                    </p:set>
                                    <p:animEffect transition="in" filter="blinds(horizontal)">
                                      <p:cBhvr>
                                        <p:cTn id="33" dur="500"/>
                                        <p:tgtEl>
                                          <p:spTgt spid="610307">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10307">
                                            <p:txEl>
                                              <p:pRg st="7" end="7"/>
                                            </p:txEl>
                                          </p:spTgt>
                                        </p:tgtEl>
                                        <p:attrNameLst>
                                          <p:attrName>style.visibility</p:attrName>
                                        </p:attrNameLst>
                                      </p:cBhvr>
                                      <p:to>
                                        <p:strVal val="visible"/>
                                      </p:to>
                                    </p:set>
                                    <p:animEffect transition="in" filter="blinds(horizontal)">
                                      <p:cBhvr>
                                        <p:cTn id="36" dur="500"/>
                                        <p:tgtEl>
                                          <p:spTgt spid="610307">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10307">
                                            <p:txEl>
                                              <p:pRg st="8" end="8"/>
                                            </p:txEl>
                                          </p:spTgt>
                                        </p:tgtEl>
                                        <p:attrNameLst>
                                          <p:attrName>style.visibility</p:attrName>
                                        </p:attrNameLst>
                                      </p:cBhvr>
                                      <p:to>
                                        <p:strVal val="visible"/>
                                      </p:to>
                                    </p:set>
                                    <p:animEffect transition="in" filter="blinds(horizontal)">
                                      <p:cBhvr>
                                        <p:cTn id="39" dur="500"/>
                                        <p:tgtEl>
                                          <p:spTgt spid="610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Example#1:</a:t>
            </a:r>
          </a:p>
        </p:txBody>
      </p:sp>
      <p:graphicFrame>
        <p:nvGraphicFramePr>
          <p:cNvPr id="7" name="Content Placeholder 6"/>
          <p:cNvGraphicFramePr>
            <a:graphicFrameLocks noGrp="1" noChangeAspect="1"/>
          </p:cNvGraphicFramePr>
          <p:nvPr>
            <p:ph sz="half" idx="1"/>
            <p:extLst>
              <p:ext uri="{D42A27DB-BD31-4B8C-83A1-F6EECF244321}">
                <p14:modId xmlns:p14="http://schemas.microsoft.com/office/powerpoint/2010/main" val="1773502450"/>
              </p:ext>
            </p:extLst>
          </p:nvPr>
        </p:nvGraphicFramePr>
        <p:xfrm>
          <a:off x="510241" y="1650771"/>
          <a:ext cx="3626260" cy="2359254"/>
        </p:xfrm>
        <a:graphic>
          <a:graphicData uri="http://schemas.openxmlformats.org/presentationml/2006/ole">
            <mc:AlternateContent xmlns:mc="http://schemas.openxmlformats.org/markup-compatibility/2006">
              <mc:Choice xmlns:v="urn:schemas-microsoft-com:vml" Requires="v">
                <p:oleObj spid="_x0000_s8548" r:id="rId3" imgW="3337560" imgH="2171700" progId="Paint.Picture">
                  <p:embed/>
                </p:oleObj>
              </mc:Choice>
              <mc:Fallback>
                <p:oleObj r:id="rId3" imgW="3337560" imgH="2171700" progId="Paint.Picture">
                  <p:embed/>
                  <p:pic>
                    <p:nvPicPr>
                      <p:cNvPr id="7" name="Content Placeholder 6"/>
                      <p:cNvPicPr/>
                      <p:nvPr/>
                    </p:nvPicPr>
                    <p:blipFill>
                      <a:blip r:embed="rId4"/>
                      <a:stretch>
                        <a:fillRect/>
                      </a:stretch>
                    </p:blipFill>
                    <p:spPr>
                      <a:xfrm>
                        <a:off x="510241" y="1650771"/>
                        <a:ext cx="3626260" cy="2359254"/>
                      </a:xfrm>
                      <a:prstGeom prst="rect">
                        <a:avLst/>
                      </a:prstGeom>
                    </p:spPr>
                  </p:pic>
                </p:oleObj>
              </mc:Fallback>
            </mc:AlternateContent>
          </a:graphicData>
        </a:graphic>
      </p:graphicFrame>
      <p:graphicFrame>
        <p:nvGraphicFramePr>
          <p:cNvPr id="9" name="Content Placeholder 8"/>
          <p:cNvGraphicFramePr>
            <a:graphicFrameLocks noGrp="1"/>
          </p:cNvGraphicFramePr>
          <p:nvPr>
            <p:ph sz="half" idx="2"/>
            <p:extLst>
              <p:ext uri="{D42A27DB-BD31-4B8C-83A1-F6EECF244321}">
                <p14:modId xmlns:p14="http://schemas.microsoft.com/office/powerpoint/2010/main" val="1852114737"/>
              </p:ext>
            </p:extLst>
          </p:nvPr>
        </p:nvGraphicFramePr>
        <p:xfrm>
          <a:off x="4572000" y="1661029"/>
          <a:ext cx="3626261" cy="2359255"/>
        </p:xfrm>
        <a:graphic>
          <a:graphicData uri="http://schemas.openxmlformats.org/presentationml/2006/ole">
            <mc:AlternateContent xmlns:mc="http://schemas.openxmlformats.org/markup-compatibility/2006">
              <mc:Choice xmlns:v="urn:schemas-microsoft-com:vml" Requires="v">
                <p:oleObj spid="_x0000_s8549" r:id="rId5" imgW="3322320" imgH="2606040" progId="Paint.Picture">
                  <p:embed/>
                </p:oleObj>
              </mc:Choice>
              <mc:Fallback>
                <p:oleObj r:id="rId5" imgW="3322320" imgH="2606040" progId="Paint.Picture">
                  <p:embed/>
                  <p:pic>
                    <p:nvPicPr>
                      <p:cNvPr id="9" name="Content Placeholder 8"/>
                      <p:cNvPicPr/>
                      <p:nvPr/>
                    </p:nvPicPr>
                    <p:blipFill>
                      <a:blip r:embed="rId6"/>
                      <a:stretch>
                        <a:fillRect/>
                      </a:stretch>
                    </p:blipFill>
                    <p:spPr>
                      <a:xfrm>
                        <a:off x="4572000" y="1661029"/>
                        <a:ext cx="3626261" cy="2359255"/>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sz="2850" b="1" dirty="0">
                <a:ea typeface="SimSun" panose="02010600030101010101" pitchFamily="2" charset="-122"/>
              </a:rPr>
              <a:t>Example#2: Illustrative Data Set</a:t>
            </a:r>
          </a:p>
        </p:txBody>
      </p:sp>
      <p:sp>
        <p:nvSpPr>
          <p:cNvPr id="7" name="Slide Number Placeholder 3"/>
          <p:cNvSpPr>
            <a:spLocks noGrp="1"/>
          </p:cNvSpPr>
          <p:nvPr>
            <p:ph type="sldNum" sz="quarter" idx="12"/>
          </p:nvPr>
        </p:nvSpPr>
        <p:spPr/>
        <p:txBody>
          <a:bodyPr/>
          <a:lstStyle/>
          <a:p>
            <a:pPr>
              <a:defRPr/>
            </a:pPr>
            <a:fld id="{4877C4E3-4173-46E9-9B16-E01FAB55E8F0}" type="slidenum">
              <a:rPr lang="en-US" altLang="en-US"/>
              <a:t>31</a:t>
            </a:fld>
            <a:endParaRPr lang="en-US" altLang="en-US"/>
          </a:p>
        </p:txBody>
      </p:sp>
      <p:pic>
        <p:nvPicPr>
          <p:cNvPr id="30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1558068"/>
            <a:ext cx="342781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5"/>
          <p:cNvSpPr>
            <a:spLocks noChangeArrowheads="1"/>
          </p:cNvSpPr>
          <p:nvPr/>
        </p:nvSpPr>
        <p:spPr bwMode="auto">
          <a:xfrm>
            <a:off x="3228975" y="3526449"/>
            <a:ext cx="2686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350" b="1" dirty="0">
                <a:solidFill>
                  <a:srgbClr val="000099"/>
                </a:solidFill>
              </a:rPr>
              <a:t>Sunburn data</a:t>
            </a:r>
          </a:p>
        </p:txBody>
      </p:sp>
      <p:sp>
        <p:nvSpPr>
          <p:cNvPr id="2" name="Rectangle 1"/>
          <p:cNvSpPr/>
          <p:nvPr/>
        </p:nvSpPr>
        <p:spPr>
          <a:xfrm>
            <a:off x="435894" y="4345008"/>
            <a:ext cx="7946106" cy="300082"/>
          </a:xfrm>
          <a:prstGeom prst="rect">
            <a:avLst/>
          </a:prstGeom>
        </p:spPr>
        <p:txBody>
          <a:bodyPr wrap="square">
            <a:spAutoFit/>
          </a:bodyPr>
          <a:lstStyle/>
          <a:p>
            <a:r>
              <a:rPr lang="en-US" altLang="zh-CN" sz="1350" dirty="0"/>
              <a:t>Ex: Which attribute has the highest info gain for the data?</a:t>
            </a:r>
            <a:endParaRPr lang="en-US" altLang="en-US" sz="13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Method</a:t>
            </a:r>
            <a:endParaRPr lang="en-US" dirty="0"/>
          </a:p>
        </p:txBody>
      </p:sp>
      <p:sp>
        <p:nvSpPr>
          <p:cNvPr id="3" name="Content Placeholder 2"/>
          <p:cNvSpPr>
            <a:spLocks noGrp="1"/>
          </p:cNvSpPr>
          <p:nvPr>
            <p:ph idx="1"/>
          </p:nvPr>
        </p:nvSpPr>
        <p:spPr>
          <a:xfrm>
            <a:off x="510240" y="1752655"/>
            <a:ext cx="8176559" cy="3105095"/>
          </a:xfrm>
        </p:spPr>
        <p:txBody>
          <a:bodyPr>
            <a:normAutofit/>
          </a:bodyPr>
          <a:lstStyle/>
          <a:p>
            <a:r>
              <a:rPr lang="en-US" b="1" dirty="0"/>
              <a:t>Univariate Selection Methods</a:t>
            </a:r>
          </a:p>
          <a:p>
            <a:pPr algn="just"/>
            <a:r>
              <a:rPr lang="en-US" dirty="0"/>
              <a:t>Univariate Feature Selection methods selects the best features based on Univariate Statistical tests. Scikit Learn provides the following methods in the Univariate Feature Selection methods.</a:t>
            </a:r>
          </a:p>
          <a:p>
            <a:pPr lvl="1"/>
            <a:r>
              <a:rPr lang="en-US" dirty="0" err="1"/>
              <a:t>SelectKBest</a:t>
            </a:r>
            <a:endParaRPr lang="en-US" dirty="0"/>
          </a:p>
          <a:p>
            <a:pPr lvl="1"/>
            <a:r>
              <a:rPr lang="en-US" dirty="0" err="1"/>
              <a:t>SelectPercentile</a:t>
            </a:r>
            <a:endParaRPr lang="en-US" dirty="0"/>
          </a:p>
          <a:p>
            <a:r>
              <a:rPr lang="en-US" dirty="0"/>
              <a:t>These two above are the most commonly used methods.</a:t>
            </a:r>
          </a:p>
        </p:txBody>
      </p:sp>
      <p:sp>
        <p:nvSpPr>
          <p:cNvPr id="6" name="Slide Number Placeholder 5"/>
          <p:cNvSpPr>
            <a:spLocks noGrp="1"/>
          </p:cNvSpPr>
          <p:nvPr>
            <p:ph type="sldNum" sz="quarter" idx="12"/>
          </p:nvPr>
        </p:nvSpPr>
        <p:spPr/>
        <p:txBody>
          <a:bodyPr/>
          <a:lstStyle/>
          <a:p>
            <a:fld id="{D57F1E4F-1CFF-5643-939E-217C01CDF565}"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1" y="742949"/>
            <a:ext cx="7210396" cy="632675"/>
          </a:xfrm>
        </p:spPr>
        <p:txBody>
          <a:bodyPr>
            <a:normAutofit fontScale="90000"/>
          </a:bodyPr>
          <a:lstStyle/>
          <a:p>
            <a:r>
              <a:rPr lang="en-US" b="1" dirty="0">
                <a:sym typeface="+mn-ea"/>
              </a:rPr>
              <a:t>Filter Method</a:t>
            </a:r>
            <a:br>
              <a:rPr lang="en-US" dirty="0"/>
            </a:br>
            <a:endParaRPr lang="en-US" dirty="0"/>
          </a:p>
        </p:txBody>
      </p:sp>
      <p:sp>
        <p:nvSpPr>
          <p:cNvPr id="3" name="Content Placeholder 2"/>
          <p:cNvSpPr>
            <a:spLocks noGrp="1"/>
          </p:cNvSpPr>
          <p:nvPr>
            <p:ph idx="1"/>
          </p:nvPr>
        </p:nvSpPr>
        <p:spPr>
          <a:xfrm>
            <a:off x="510240" y="1516674"/>
            <a:ext cx="8100359" cy="3638550"/>
          </a:xfrm>
        </p:spPr>
        <p:txBody>
          <a:bodyPr>
            <a:normAutofit/>
          </a:bodyPr>
          <a:lstStyle/>
          <a:p>
            <a:r>
              <a:rPr lang="en-US" b="1" dirty="0"/>
              <a:t>Advantages of Filter methods</a:t>
            </a:r>
          </a:p>
          <a:p>
            <a:pPr lvl="1"/>
            <a:r>
              <a:rPr lang="en-US" dirty="0"/>
              <a:t>Filter methods are model agnostic(compatible)</a:t>
            </a:r>
          </a:p>
          <a:p>
            <a:pPr lvl="1"/>
            <a:r>
              <a:rPr lang="en-US" dirty="0"/>
              <a:t>Rely entirely on features in the dataset</a:t>
            </a:r>
          </a:p>
          <a:p>
            <a:pPr lvl="1"/>
            <a:r>
              <a:rPr lang="en-US" dirty="0"/>
              <a:t>Computationally very fast</a:t>
            </a:r>
          </a:p>
          <a:p>
            <a:pPr lvl="1"/>
            <a:r>
              <a:rPr lang="en-US" dirty="0"/>
              <a:t>Based on different statistical methods</a:t>
            </a:r>
          </a:p>
          <a:p>
            <a:r>
              <a:rPr lang="en-US" b="1" dirty="0"/>
              <a:t>The disadvantage of Filter methods</a:t>
            </a:r>
          </a:p>
          <a:p>
            <a:pPr lvl="1"/>
            <a:r>
              <a:rPr lang="en-US" dirty="0"/>
              <a:t>The filter method looks at individual features for identifying it’s relative importance. A feature may not be useful on its own but may be an important influencer when combined with other features. Filter methods may miss such features.</a:t>
            </a:r>
          </a:p>
          <a:p>
            <a:pPr lvl="1"/>
            <a:endParaRPr lang="en-US" dirty="0"/>
          </a:p>
          <a:p>
            <a:pPr lvl="1"/>
            <a:r>
              <a:rPr lang="en-US" dirty="0"/>
              <a:t>One thing that should be kept in mind is that the filter method does not remove multicollinearity. So, you must deal with the multicollinearity of features as well before training models for your data.</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93" y="571150"/>
            <a:ext cx="8272212" cy="506537"/>
          </a:xfrm>
        </p:spPr>
        <p:txBody>
          <a:bodyPr>
            <a:normAutofit/>
          </a:bodyPr>
          <a:lstStyle/>
          <a:p>
            <a:r>
              <a:rPr lang="en-US" b="1" dirty="0"/>
              <a:t>2. Wrapper Methods (Feature Selection)</a:t>
            </a:r>
            <a:endParaRPr lang="en-US" dirty="0"/>
          </a:p>
        </p:txBody>
      </p:sp>
      <p:sp>
        <p:nvSpPr>
          <p:cNvPr id="3" name="Content Placeholder 2"/>
          <p:cNvSpPr>
            <a:spLocks noGrp="1"/>
          </p:cNvSpPr>
          <p:nvPr>
            <p:ph idx="1"/>
          </p:nvPr>
        </p:nvSpPr>
        <p:spPr>
          <a:xfrm>
            <a:off x="435895" y="1990601"/>
            <a:ext cx="8272211" cy="3224151"/>
          </a:xfrm>
        </p:spPr>
        <p:txBody>
          <a:bodyPr>
            <a:normAutofit/>
          </a:bodyPr>
          <a:lstStyle/>
          <a:p>
            <a:r>
              <a:rPr lang="en-US" sz="1950" b="1" dirty="0"/>
              <a:t>Wrapper Methods: </a:t>
            </a:r>
            <a:r>
              <a:rPr lang="en-US" sz="1950" dirty="0"/>
              <a:t>In Wrapper Methods the problem of Feature Selection is reduced to a search problem. </a:t>
            </a:r>
          </a:p>
          <a:p>
            <a:pPr lvl="1"/>
            <a:r>
              <a:rPr lang="en-US" sz="1950" dirty="0"/>
              <a:t>A model is built using a set of features and its accuracy is recorded. </a:t>
            </a:r>
          </a:p>
          <a:p>
            <a:pPr lvl="1"/>
            <a:r>
              <a:rPr lang="en-US" sz="1950" dirty="0"/>
              <a:t>Based on the accuracy, more features are added or removed, and the process is repeated. </a:t>
            </a:r>
          </a:p>
          <a:p>
            <a:endParaRPr lang="en-US" sz="2400" b="1" dirty="0"/>
          </a:p>
          <a:p>
            <a:endParaRPr lang="en-US" sz="2775" b="1" dirty="0"/>
          </a:p>
          <a:p>
            <a:endParaRPr lang="en-US" sz="2775" dirty="0"/>
          </a:p>
        </p:txBody>
      </p:sp>
      <p:sp>
        <p:nvSpPr>
          <p:cNvPr id="6" name="Slide Number Placeholder 5"/>
          <p:cNvSpPr>
            <a:spLocks noGrp="1"/>
          </p:cNvSpPr>
          <p:nvPr>
            <p:ph type="sldNum" sz="quarter" idx="12"/>
          </p:nvPr>
        </p:nvSpPr>
        <p:spPr/>
        <p:txBody>
          <a:bodyPr/>
          <a:lstStyle/>
          <a:p>
            <a:fld id="{D57F1E4F-1CFF-5643-939E-217C01CDF56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 Wrapper Methods (Feature Selection)</a:t>
            </a:r>
            <a:endParaRPr lang="en-US" dirty="0"/>
          </a:p>
        </p:txBody>
      </p:sp>
      <p:graphicFrame>
        <p:nvGraphicFramePr>
          <p:cNvPr id="7" name="Object 3"/>
          <p:cNvGraphicFramePr>
            <a:graphicFrameLocks noGrp="1" noChangeAspect="1"/>
          </p:cNvGraphicFramePr>
          <p:nvPr>
            <p:ph idx="1"/>
          </p:nvPr>
        </p:nvGraphicFramePr>
        <p:xfrm>
          <a:off x="1122363" y="1509713"/>
          <a:ext cx="6715125" cy="2954337"/>
        </p:xfrm>
        <a:graphic>
          <a:graphicData uri="http://schemas.openxmlformats.org/presentationml/2006/ole">
            <mc:AlternateContent xmlns:mc="http://schemas.openxmlformats.org/markup-compatibility/2006">
              <mc:Choice xmlns:v="urn:schemas-microsoft-com:vml" Requires="v">
                <p:oleObj spid="_x0000_s9395" name="Bitmap Image" r:id="rId3" imgW="5506720" imgH="2422525" progId="Paint.Picture">
                  <p:embed/>
                </p:oleObj>
              </mc:Choice>
              <mc:Fallback>
                <p:oleObj name="Bitmap Image" r:id="rId3" imgW="5506720" imgH="2422525" progId="Paint.Picture">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63" y="1509713"/>
                        <a:ext cx="6715125" cy="2954337"/>
                      </a:xfrm>
                      <a:prstGeom prst="rect">
                        <a:avLst/>
                      </a:prstGeom>
                      <a:noFill/>
                      <a:ln>
                        <a:noFill/>
                      </a:ln>
                      <a:effectLst/>
                    </p:spPr>
                  </p:pic>
                </p:oleObj>
              </mc:Fallback>
            </mc:AlternateContent>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 Wrapper Methods (Feature Selection)</a:t>
            </a:r>
            <a:endParaRPr lang="en-US" dirty="0"/>
          </a:p>
        </p:txBody>
      </p:sp>
      <p:sp>
        <p:nvSpPr>
          <p:cNvPr id="3" name="Content Placeholder 2"/>
          <p:cNvSpPr>
            <a:spLocks noGrp="1"/>
          </p:cNvSpPr>
          <p:nvPr>
            <p:ph idx="1"/>
          </p:nvPr>
        </p:nvSpPr>
        <p:spPr/>
        <p:txBody>
          <a:bodyPr/>
          <a:lstStyle/>
          <a:p>
            <a:r>
              <a:rPr lang="en-US" sz="1950" dirty="0"/>
              <a:t>We have the following methods in Wrapper Methods.</a:t>
            </a:r>
          </a:p>
          <a:p>
            <a:pPr lvl="1"/>
            <a:r>
              <a:rPr lang="en-US" sz="1950" b="1" dirty="0"/>
              <a:t>Forward Selection</a:t>
            </a:r>
          </a:p>
          <a:p>
            <a:pPr lvl="1"/>
            <a:r>
              <a:rPr lang="en-US" sz="1950" b="1" dirty="0"/>
              <a:t>Backward Elimination</a:t>
            </a:r>
          </a:p>
          <a:p>
            <a:pPr lvl="1"/>
            <a:r>
              <a:rPr lang="en-US" sz="1950" b="1" dirty="0"/>
              <a:t>Exhaustive Search</a:t>
            </a:r>
            <a:endParaRPr lang="en-US" sz="1950" dirty="0"/>
          </a:p>
          <a:p>
            <a:pPr lvl="1"/>
            <a:r>
              <a:rPr lang="en-US" sz="1950" b="1" dirty="0"/>
              <a:t>Recursive Feature Elimination</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Wrapper Methods</a:t>
            </a:r>
            <a:endParaRPr lang="en-US" dirty="0"/>
          </a:p>
        </p:txBody>
      </p:sp>
      <p:sp>
        <p:nvSpPr>
          <p:cNvPr id="3" name="Content Placeholder 2"/>
          <p:cNvSpPr>
            <a:spLocks noGrp="1"/>
          </p:cNvSpPr>
          <p:nvPr>
            <p:ph idx="1"/>
          </p:nvPr>
        </p:nvSpPr>
        <p:spPr>
          <a:xfrm>
            <a:off x="510240" y="1752655"/>
            <a:ext cx="8100359" cy="3257495"/>
          </a:xfrm>
        </p:spPr>
        <p:txBody>
          <a:bodyPr>
            <a:normAutofit fontScale="70000" lnSpcReduction="20000"/>
          </a:bodyPr>
          <a:lstStyle/>
          <a:p>
            <a:r>
              <a:rPr lang="en-US" sz="2775" b="1" dirty="0"/>
              <a:t>A. Forward Selection</a:t>
            </a:r>
          </a:p>
          <a:p>
            <a:pPr lvl="1"/>
            <a:r>
              <a:rPr lang="en-US" sz="2625" dirty="0"/>
              <a:t>Forward Selection is an iterative method. </a:t>
            </a:r>
          </a:p>
          <a:p>
            <a:pPr lvl="1"/>
            <a:r>
              <a:rPr lang="en-US" sz="2625" dirty="0"/>
              <a:t>In this method, we start with one feature and we keep on adding features until no improvement in the model is observed. </a:t>
            </a:r>
          </a:p>
          <a:p>
            <a:pPr lvl="1"/>
            <a:r>
              <a:rPr lang="en-US" sz="2625" dirty="0"/>
              <a:t>The search is stopped after a pre-set criteria is met. </a:t>
            </a:r>
          </a:p>
          <a:p>
            <a:pPr lvl="1"/>
            <a:r>
              <a:rPr lang="en-US" sz="2625" dirty="0"/>
              <a:t>This is a greedy approach because it always targets the features in a forward fashion, which gives a boost to the performance. </a:t>
            </a:r>
          </a:p>
          <a:p>
            <a:pPr lvl="1"/>
            <a:r>
              <a:rPr lang="en-US" sz="2625" dirty="0"/>
              <a:t>If the number of features are large, it can be computationally expensive.</a:t>
            </a:r>
          </a:p>
          <a:p>
            <a:r>
              <a:rPr lang="en-US" sz="2775" b="1" dirty="0"/>
              <a:t>B. Backward Elimination</a:t>
            </a:r>
          </a:p>
          <a:p>
            <a:pPr lvl="1"/>
            <a:r>
              <a:rPr lang="en-US" sz="2625" dirty="0"/>
              <a:t>This process is the opposite of the Forward Selection Method.</a:t>
            </a:r>
          </a:p>
          <a:p>
            <a:pPr lvl="1"/>
            <a:r>
              <a:rPr lang="en-US" sz="2625" dirty="0"/>
              <a:t> It starts initially with all the features and keeps on removing features until no improvement is observed.</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 Selection :</a:t>
            </a:r>
            <a:br>
              <a:rPr lang="en-US" b="1" dirty="0"/>
            </a:br>
            <a:r>
              <a:rPr lang="en-US" b="1" dirty="0"/>
              <a:t>Wrapper Methods</a:t>
            </a:r>
            <a:endParaRPr lang="en-US" dirty="0"/>
          </a:p>
        </p:txBody>
      </p:sp>
      <p:sp>
        <p:nvSpPr>
          <p:cNvPr id="3" name="Content Placeholder 2"/>
          <p:cNvSpPr>
            <a:spLocks noGrp="1"/>
          </p:cNvSpPr>
          <p:nvPr>
            <p:ph idx="1"/>
          </p:nvPr>
        </p:nvSpPr>
        <p:spPr>
          <a:xfrm>
            <a:off x="510241" y="1504951"/>
            <a:ext cx="7947958" cy="3429000"/>
          </a:xfrm>
        </p:spPr>
        <p:txBody>
          <a:bodyPr>
            <a:normAutofit fontScale="62500" lnSpcReduction="20000"/>
          </a:bodyPr>
          <a:lstStyle/>
          <a:p>
            <a:r>
              <a:rPr lang="en-US" sz="2900" b="1" dirty="0"/>
              <a:t>C. Exhaustive Search</a:t>
            </a:r>
          </a:p>
          <a:p>
            <a:pPr lvl="1"/>
            <a:r>
              <a:rPr lang="en-US" sz="2500" dirty="0"/>
              <a:t>This Feature Selection Method tries all the possible combinations of features to select the best model. </a:t>
            </a:r>
          </a:p>
          <a:p>
            <a:pPr lvl="1"/>
            <a:r>
              <a:rPr lang="en-US" sz="2500" dirty="0"/>
              <a:t>This method is quite computationally expensive. </a:t>
            </a:r>
          </a:p>
          <a:p>
            <a:pPr lvl="1"/>
            <a:r>
              <a:rPr lang="en-US" sz="2500" dirty="0"/>
              <a:t>For example, if we have five features, we will be evaluating 2^5 = 3225=32 models before finalizing a model with good accuracy.</a:t>
            </a:r>
          </a:p>
          <a:p>
            <a:r>
              <a:rPr lang="en-US" sz="2900" b="1" dirty="0"/>
              <a:t>D. Recursive Feature Elimination</a:t>
            </a:r>
          </a:p>
          <a:p>
            <a:pPr lvl="1"/>
            <a:r>
              <a:rPr lang="en-US" sz="2500" dirty="0"/>
              <a:t>Recursively Feature Elimination (RFE) involves the following steps:</a:t>
            </a:r>
          </a:p>
          <a:p>
            <a:pPr lvl="1"/>
            <a:r>
              <a:rPr lang="en-US" sz="2500" dirty="0"/>
              <a:t>We train the model on the initial set of features and the importance of each feature is calculated.</a:t>
            </a:r>
          </a:p>
          <a:p>
            <a:pPr lvl="1"/>
            <a:r>
              <a:rPr lang="en-US" sz="2500" dirty="0"/>
              <a:t>In the second iteration, a model is built again using the most important features and excluding the least important features.</a:t>
            </a:r>
          </a:p>
          <a:p>
            <a:pPr lvl="1"/>
            <a:r>
              <a:rPr lang="en-US" sz="2500" dirty="0"/>
              <a:t>These steps are repeated recursively until we are left with the most important features for the problem under consideration.</a:t>
            </a:r>
          </a:p>
          <a:p>
            <a:pPr lvl="1"/>
            <a:r>
              <a:rPr lang="en-US" sz="2500" dirty="0" err="1"/>
              <a:t>Scikit</a:t>
            </a:r>
            <a:r>
              <a:rPr lang="en-US" sz="2500" dirty="0"/>
              <a:t> learn library provides functions for Recursive Feature Elimination</a:t>
            </a:r>
            <a:r>
              <a:rPr lang="en-US" dirty="0"/>
              <a:t>.</a:t>
            </a:r>
          </a:p>
          <a:p>
            <a:endParaRPr lang="en-US" dirty="0"/>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Wrapper method:</a:t>
            </a:r>
            <a:br>
              <a:rPr lang="en-US" dirty="0"/>
            </a:br>
            <a:r>
              <a:rPr lang="en-US" dirty="0"/>
              <a:t>Forward feature selection</a:t>
            </a:r>
          </a:p>
        </p:txBody>
      </p:sp>
      <p:pic>
        <p:nvPicPr>
          <p:cNvPr id="7" name="Content Placeholder 6"/>
          <p:cNvPicPr>
            <a:picLocks noGrp="1" noChangeAspect="1"/>
          </p:cNvPicPr>
          <p:nvPr>
            <p:ph idx="1"/>
          </p:nvPr>
        </p:nvPicPr>
        <p:blipFill>
          <a:blip r:embed="rId2"/>
          <a:stretch>
            <a:fillRect/>
          </a:stretch>
        </p:blipFill>
        <p:spPr>
          <a:xfrm>
            <a:off x="1489231" y="1504950"/>
            <a:ext cx="6165538" cy="339604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5"/>
          <p:cNvSpPr>
            <a:spLocks noGrp="1" noChangeArrowheads="1"/>
          </p:cNvSpPr>
          <p:nvPr>
            <p:ph type="title"/>
          </p:nvPr>
        </p:nvSpPr>
        <p:spPr>
          <a:noFill/>
        </p:spPr>
        <p:txBody>
          <a:bodyPr/>
          <a:lstStyle/>
          <a:p>
            <a:pPr eaLnBrk="1" hangingPunct="1"/>
            <a:r>
              <a:rPr lang="en-US" altLang="zh-CN" sz="2700" b="1">
                <a:ea typeface="SimSun" panose="02010600030101010101" pitchFamily="2" charset="-122"/>
              </a:rPr>
              <a:t>Why Dimensionality Reduction?</a:t>
            </a:r>
          </a:p>
        </p:txBody>
      </p:sp>
      <p:sp>
        <p:nvSpPr>
          <p:cNvPr id="611331" name="Rectangle 3"/>
          <p:cNvSpPr>
            <a:spLocks noGrp="1" noChangeArrowheads="1"/>
          </p:cNvSpPr>
          <p:nvPr>
            <p:ph idx="1"/>
          </p:nvPr>
        </p:nvSpPr>
        <p:spPr>
          <a:xfrm>
            <a:off x="525481" y="1689078"/>
            <a:ext cx="7325737" cy="2924880"/>
          </a:xfrm>
        </p:spPr>
        <p:txBody>
          <a:bodyPr>
            <a:normAutofit/>
          </a:bodyPr>
          <a:lstStyle/>
          <a:p>
            <a:pPr marL="335756" indent="-335756"/>
            <a:r>
              <a:rPr lang="en-US" altLang="en-US" dirty="0">
                <a:solidFill>
                  <a:schemeClr val="bg1"/>
                </a:solidFill>
                <a:latin typeface="Times New Roman" panose="02020603050405020304" pitchFamily="18" charset="0"/>
                <a:cs typeface="Times New Roman" panose="02020603050405020304" pitchFamily="18" charset="0"/>
              </a:rPr>
              <a:t>Visualization: </a:t>
            </a:r>
            <a:r>
              <a:rPr lang="en-US" altLang="en-US" dirty="0">
                <a:latin typeface="Times New Roman" panose="02020603050405020304" pitchFamily="18" charset="0"/>
                <a:cs typeface="Times New Roman" panose="02020603050405020304" pitchFamily="18" charset="0"/>
              </a:rPr>
              <a:t>projection of high-dimensional data onto 2D or 3D.</a:t>
            </a:r>
          </a:p>
          <a:p>
            <a:pPr marL="335756" indent="-335756"/>
            <a:endParaRPr lang="en-US" altLang="en-US" dirty="0">
              <a:latin typeface="Times New Roman" panose="02020603050405020304" pitchFamily="18" charset="0"/>
              <a:cs typeface="Times New Roman" panose="02020603050405020304" pitchFamily="18" charset="0"/>
            </a:endParaRPr>
          </a:p>
          <a:p>
            <a:pPr marL="335756" indent="-335756"/>
            <a:r>
              <a:rPr lang="en-US" altLang="en-US" dirty="0">
                <a:solidFill>
                  <a:schemeClr val="bg1"/>
                </a:solidFill>
                <a:latin typeface="Times New Roman" panose="02020603050405020304" pitchFamily="18" charset="0"/>
                <a:cs typeface="Times New Roman" panose="02020603050405020304" pitchFamily="18" charset="0"/>
              </a:rPr>
              <a:t>Data compression: </a:t>
            </a:r>
            <a:r>
              <a:rPr lang="en-US" altLang="en-US" dirty="0">
                <a:latin typeface="Times New Roman" panose="02020603050405020304" pitchFamily="18" charset="0"/>
                <a:cs typeface="Times New Roman" panose="02020603050405020304" pitchFamily="18" charset="0"/>
              </a:rPr>
              <a:t>efficient storage and retrieval.</a:t>
            </a:r>
          </a:p>
          <a:p>
            <a:pPr marL="335756" indent="-335756"/>
            <a:endParaRPr lang="en-US" altLang="en-US" dirty="0">
              <a:latin typeface="Times New Roman" panose="02020603050405020304" pitchFamily="18" charset="0"/>
              <a:cs typeface="Times New Roman" panose="02020603050405020304" pitchFamily="18" charset="0"/>
            </a:endParaRPr>
          </a:p>
          <a:p>
            <a:pPr marL="335756" indent="-335756"/>
            <a:r>
              <a:rPr lang="en-US" altLang="en-US" dirty="0">
                <a:solidFill>
                  <a:schemeClr val="bg1"/>
                </a:solidFill>
                <a:latin typeface="Times New Roman" panose="02020603050405020304" pitchFamily="18" charset="0"/>
                <a:cs typeface="Times New Roman" panose="02020603050405020304" pitchFamily="18" charset="0"/>
              </a:rPr>
              <a:t>Noise removal:</a:t>
            </a:r>
            <a:r>
              <a:rPr lang="en-US" altLang="en-US" dirty="0">
                <a:latin typeface="Times New Roman" panose="02020603050405020304" pitchFamily="18" charset="0"/>
                <a:cs typeface="Times New Roman" panose="02020603050405020304" pitchFamily="18" charset="0"/>
              </a:rPr>
              <a:t> positive effect on query accuracy.</a:t>
            </a:r>
          </a:p>
        </p:txBody>
      </p:sp>
      <p:sp>
        <p:nvSpPr>
          <p:cNvPr id="4" name="Slide Number Placeholder 3"/>
          <p:cNvSpPr>
            <a:spLocks noGrp="1"/>
          </p:cNvSpPr>
          <p:nvPr>
            <p:ph type="sldNum" sz="quarter" idx="12"/>
          </p:nvPr>
        </p:nvSpPr>
        <p:spPr/>
        <p:txBody>
          <a:bodyPr/>
          <a:lstStyle/>
          <a:p>
            <a:pPr>
              <a:defRPr/>
            </a:pPr>
            <a:fld id="{8162F415-040C-40C4-BF94-3375F275D21E}" type="slidenum">
              <a:rPr lang="en-US" altLang="en-US"/>
              <a:t>4</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31">
                                            <p:txEl>
                                              <p:pRg st="0" end="0"/>
                                            </p:txEl>
                                          </p:spTgt>
                                        </p:tgtEl>
                                        <p:attrNameLst>
                                          <p:attrName>style.visibility</p:attrName>
                                        </p:attrNameLst>
                                      </p:cBhvr>
                                      <p:to>
                                        <p:strVal val="visible"/>
                                      </p:to>
                                    </p:set>
                                    <p:animEffect transition="in" filter="blinds(horizontal)">
                                      <p:cBhvr>
                                        <p:cTn id="7" dur="500"/>
                                        <p:tgtEl>
                                          <p:spTgt spid="611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31">
                                            <p:txEl>
                                              <p:pRg st="2" end="2"/>
                                            </p:txEl>
                                          </p:spTgt>
                                        </p:tgtEl>
                                        <p:attrNameLst>
                                          <p:attrName>style.visibility</p:attrName>
                                        </p:attrNameLst>
                                      </p:cBhvr>
                                      <p:to>
                                        <p:strVal val="visible"/>
                                      </p:to>
                                    </p:set>
                                    <p:animEffect transition="in" filter="blinds(horizontal)">
                                      <p:cBhvr>
                                        <p:cTn id="12" dur="500"/>
                                        <p:tgtEl>
                                          <p:spTgt spid="6113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31">
                                            <p:txEl>
                                              <p:pRg st="4" end="4"/>
                                            </p:txEl>
                                          </p:spTgt>
                                        </p:tgtEl>
                                        <p:attrNameLst>
                                          <p:attrName>style.visibility</p:attrName>
                                        </p:attrNameLst>
                                      </p:cBhvr>
                                      <p:to>
                                        <p:strVal val="visible"/>
                                      </p:to>
                                    </p:set>
                                    <p:animEffect transition="in" filter="blinds(horizontal)">
                                      <p:cBhvr>
                                        <p:cTn id="17" dur="500"/>
                                        <p:tgtEl>
                                          <p:spTgt spid="611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3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Wrapper based model:</a:t>
            </a:r>
            <a:br>
              <a:rPr lang="en-US" dirty="0"/>
            </a:br>
            <a:r>
              <a:rPr lang="en-US" dirty="0"/>
              <a:t>forward feature selection</a:t>
            </a:r>
          </a:p>
        </p:txBody>
      </p:sp>
      <p:pic>
        <p:nvPicPr>
          <p:cNvPr id="7" name="Content Placeholder 6"/>
          <p:cNvPicPr>
            <a:picLocks noGrp="1" noChangeAspect="1"/>
          </p:cNvPicPr>
          <p:nvPr>
            <p:ph idx="1"/>
          </p:nvPr>
        </p:nvPicPr>
        <p:blipFill>
          <a:blip r:embed="rId2"/>
          <a:stretch>
            <a:fillRect/>
          </a:stretch>
        </p:blipFill>
        <p:spPr>
          <a:xfrm>
            <a:off x="4376424" y="2399279"/>
            <a:ext cx="4536281" cy="228600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40</a:t>
            </a:fld>
            <a:endParaRPr lang="en-US" dirty="0"/>
          </a:p>
        </p:txBody>
      </p:sp>
      <p:sp>
        <p:nvSpPr>
          <p:cNvPr id="8" name="Rectangle 7"/>
          <p:cNvSpPr/>
          <p:nvPr/>
        </p:nvSpPr>
        <p:spPr>
          <a:xfrm>
            <a:off x="591256" y="1522116"/>
            <a:ext cx="4130966" cy="1754326"/>
          </a:xfrm>
          <a:prstGeom prst="rect">
            <a:avLst/>
          </a:prstGeom>
        </p:spPr>
        <p:txBody>
          <a:bodyPr wrap="square">
            <a:spAutoFit/>
          </a:bodyPr>
          <a:lstStyle/>
          <a:p>
            <a:pPr marL="214313" indent="-214313">
              <a:buFont typeface="Arial" panose="020B0604020202020204" pitchFamily="34" charset="0"/>
              <a:buChar char="•"/>
            </a:pPr>
            <a:r>
              <a:rPr lang="en-US" sz="1350" dirty="0"/>
              <a:t>Fitness level prediction</a:t>
            </a:r>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So the first step in Forward Feature Selection is to train n models using each feature individually and checking the performance. </a:t>
            </a:r>
          </a:p>
          <a:p>
            <a:pPr marL="214313" indent="-214313">
              <a:buFont typeface="Arial" panose="020B0604020202020204" pitchFamily="34" charset="0"/>
              <a:buChar char="•"/>
            </a:pPr>
            <a:r>
              <a:rPr lang="en-US" sz="1350" dirty="0"/>
              <a:t>If you have three independent variables, we will train three models using each of these three features individually.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feature selection: Example</a:t>
            </a:r>
          </a:p>
        </p:txBody>
      </p:sp>
      <p:pic>
        <p:nvPicPr>
          <p:cNvPr id="7" name="Content Placeholder 6"/>
          <p:cNvPicPr>
            <a:picLocks noGrp="1" noChangeAspect="1"/>
          </p:cNvPicPr>
          <p:nvPr>
            <p:ph idx="1"/>
          </p:nvPr>
        </p:nvPicPr>
        <p:blipFill>
          <a:blip r:embed="rId3"/>
          <a:stretch>
            <a:fillRect/>
          </a:stretch>
        </p:blipFill>
        <p:spPr>
          <a:xfrm>
            <a:off x="4326678" y="1860779"/>
            <a:ext cx="4369705" cy="269875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41</a:t>
            </a:fld>
            <a:endParaRPr lang="en-US" dirty="0"/>
          </a:p>
        </p:txBody>
      </p:sp>
      <p:sp>
        <p:nvSpPr>
          <p:cNvPr id="8" name="Rectangle 7"/>
          <p:cNvSpPr/>
          <p:nvPr/>
        </p:nvSpPr>
        <p:spPr>
          <a:xfrm>
            <a:off x="435894" y="2045772"/>
            <a:ext cx="3695614" cy="923330"/>
          </a:xfrm>
          <a:prstGeom prst="rect">
            <a:avLst/>
          </a:prstGeom>
        </p:spPr>
        <p:txBody>
          <a:bodyPr wrap="square">
            <a:spAutoFit/>
          </a:bodyPr>
          <a:lstStyle/>
          <a:p>
            <a:pPr marL="214313" indent="-214313">
              <a:buFont typeface="Arial" panose="020B0604020202020204" pitchFamily="34" charset="0"/>
              <a:buChar char="•"/>
            </a:pPr>
            <a:r>
              <a:rPr lang="en-US" sz="1350" dirty="0"/>
              <a:t>Let’s say we trained the model using the </a:t>
            </a:r>
            <a:r>
              <a:rPr lang="en-US" sz="1350" b="1" dirty="0" err="1"/>
              <a:t>Calories_Burnt</a:t>
            </a:r>
            <a:r>
              <a:rPr lang="en-US" sz="1350" dirty="0"/>
              <a:t> feature and the target variable,</a:t>
            </a:r>
            <a:r>
              <a:rPr lang="en-US" sz="1350" b="1" dirty="0"/>
              <a:t> </a:t>
            </a:r>
            <a:r>
              <a:rPr lang="en-US" sz="1350" b="1" dirty="0" err="1"/>
              <a:t>Fitness_Level</a:t>
            </a:r>
            <a:r>
              <a:rPr lang="en-US" sz="1350" dirty="0"/>
              <a:t> and we’ve got an accuracy of </a:t>
            </a:r>
            <a:r>
              <a:rPr lang="en-US" sz="1350" b="1" dirty="0"/>
              <a:t>87%</a:t>
            </a:r>
            <a:r>
              <a:rPr lang="en-US" sz="1350" dirty="0"/>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forward feature selection: Example cont.</a:t>
            </a:r>
          </a:p>
        </p:txBody>
      </p:sp>
      <p:pic>
        <p:nvPicPr>
          <p:cNvPr id="7" name="Content Placeholder 6"/>
          <p:cNvPicPr>
            <a:picLocks noGrp="1" noChangeAspect="1"/>
          </p:cNvPicPr>
          <p:nvPr>
            <p:ph idx="1"/>
          </p:nvPr>
        </p:nvPicPr>
        <p:blipFill>
          <a:blip r:embed="rId2"/>
          <a:stretch>
            <a:fillRect/>
          </a:stretch>
        </p:blipFill>
        <p:spPr>
          <a:xfrm>
            <a:off x="4256311" y="2038350"/>
            <a:ext cx="4383840"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42</a:t>
            </a:fld>
            <a:endParaRPr lang="en-US" dirty="0"/>
          </a:p>
        </p:txBody>
      </p:sp>
      <p:sp>
        <p:nvSpPr>
          <p:cNvPr id="8" name="Rectangle 7"/>
          <p:cNvSpPr/>
          <p:nvPr/>
        </p:nvSpPr>
        <p:spPr>
          <a:xfrm>
            <a:off x="503849" y="2148291"/>
            <a:ext cx="3620749" cy="715581"/>
          </a:xfrm>
          <a:prstGeom prst="rect">
            <a:avLst/>
          </a:prstGeom>
        </p:spPr>
        <p:txBody>
          <a:bodyPr wrap="square">
            <a:spAutoFit/>
          </a:bodyPr>
          <a:lstStyle/>
          <a:p>
            <a:r>
              <a:rPr lang="en-US" sz="1350" dirty="0">
                <a:solidFill>
                  <a:srgbClr val="222222"/>
                </a:solidFill>
                <a:latin typeface="Times New Roman" panose="02020603050405020304" pitchFamily="18" charset="0"/>
                <a:cs typeface="Times New Roman" panose="02020603050405020304" pitchFamily="18" charset="0"/>
              </a:rPr>
              <a:t>Next, we’ll train the model using the </a:t>
            </a:r>
            <a:r>
              <a:rPr lang="en-US" sz="1350" b="1" dirty="0">
                <a:solidFill>
                  <a:srgbClr val="222222"/>
                </a:solidFill>
                <a:latin typeface="Times New Roman" panose="02020603050405020304" pitchFamily="18" charset="0"/>
                <a:cs typeface="Times New Roman" panose="02020603050405020304" pitchFamily="18" charset="0"/>
              </a:rPr>
              <a:t>Gender</a:t>
            </a:r>
            <a:r>
              <a:rPr lang="en-US" sz="1350" dirty="0">
                <a:solidFill>
                  <a:srgbClr val="222222"/>
                </a:solidFill>
                <a:latin typeface="Times New Roman" panose="02020603050405020304" pitchFamily="18" charset="0"/>
                <a:cs typeface="Times New Roman" panose="02020603050405020304" pitchFamily="18" charset="0"/>
              </a:rPr>
              <a:t> feature, and we get an accuracy of </a:t>
            </a:r>
            <a:r>
              <a:rPr lang="en-US" sz="1350" b="1" dirty="0">
                <a:solidFill>
                  <a:srgbClr val="222222"/>
                </a:solidFill>
                <a:latin typeface="Times New Roman" panose="02020603050405020304" pitchFamily="18" charset="0"/>
                <a:cs typeface="Times New Roman" panose="02020603050405020304" pitchFamily="18" charset="0"/>
              </a:rPr>
              <a:t>80%</a:t>
            </a:r>
            <a:endParaRPr lang="en-US" sz="135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278379" y="3227270"/>
            <a:ext cx="2071688" cy="8501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sp>
        <p:nvSpPr>
          <p:cNvPr id="3" name="Content Placeholder 2"/>
          <p:cNvSpPr>
            <a:spLocks noGrp="1"/>
          </p:cNvSpPr>
          <p:nvPr>
            <p:ph idx="1"/>
          </p:nvPr>
        </p:nvSpPr>
        <p:spPr>
          <a:xfrm>
            <a:off x="435895" y="1514893"/>
            <a:ext cx="3473165" cy="2758727"/>
          </a:xfrm>
        </p:spPr>
        <p:txBody>
          <a:bodyPr>
            <a:normAutofit/>
          </a:bodyPr>
          <a:lstStyle/>
          <a:p>
            <a:r>
              <a:rPr lang="en-US" dirty="0">
                <a:latin typeface="Times New Roman" panose="02020603050405020304" pitchFamily="18" charset="0"/>
                <a:cs typeface="Times New Roman" panose="02020603050405020304" pitchFamily="18" charset="0"/>
              </a:rPr>
              <a:t>Next, we will repeat this process and add one variable at a time. So of course we’ll keep the </a:t>
            </a:r>
            <a:r>
              <a:rPr lang="en-US" b="1" dirty="0" err="1">
                <a:latin typeface="Times New Roman" panose="02020603050405020304" pitchFamily="18" charset="0"/>
                <a:cs typeface="Times New Roman" panose="02020603050405020304" pitchFamily="18" charset="0"/>
              </a:rPr>
              <a:t>Calories_Burnt</a:t>
            </a:r>
            <a:r>
              <a:rPr lang="en-US" dirty="0">
                <a:latin typeface="Times New Roman" panose="02020603050405020304" pitchFamily="18" charset="0"/>
                <a:cs typeface="Times New Roman" panose="02020603050405020304" pitchFamily="18" charset="0"/>
              </a:rPr>
              <a:t> variable and keep adding one variable. So let’s take </a:t>
            </a:r>
            <a:r>
              <a:rPr lang="en-US" b="1" dirty="0">
                <a:latin typeface="Times New Roman" panose="02020603050405020304" pitchFamily="18" charset="0"/>
                <a:cs typeface="Times New Roman" panose="02020603050405020304" pitchFamily="18" charset="0"/>
              </a:rPr>
              <a:t>Gender</a:t>
            </a:r>
            <a:r>
              <a:rPr lang="en-US" dirty="0">
                <a:latin typeface="Times New Roman" panose="02020603050405020304" pitchFamily="18" charset="0"/>
                <a:cs typeface="Times New Roman" panose="02020603050405020304" pitchFamily="18" charset="0"/>
              </a:rPr>
              <a:t> here and using this we get an accuracy of </a:t>
            </a:r>
            <a:r>
              <a:rPr lang="en-US" b="1" dirty="0">
                <a:latin typeface="Times New Roman" panose="02020603050405020304" pitchFamily="18" charset="0"/>
                <a:cs typeface="Times New Roman" panose="02020603050405020304" pitchFamily="18" charset="0"/>
              </a:rPr>
              <a:t>88%-</a:t>
            </a:r>
            <a:endParaRPr lang="en-US"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t>43</a:t>
            </a:fld>
            <a:endParaRPr lang="en-US" dirty="0"/>
          </a:p>
        </p:txBody>
      </p:sp>
      <p:pic>
        <p:nvPicPr>
          <p:cNvPr id="7" name="Picture 6"/>
          <p:cNvPicPr>
            <a:picLocks noChangeAspect="1"/>
          </p:cNvPicPr>
          <p:nvPr/>
        </p:nvPicPr>
        <p:blipFill>
          <a:blip r:embed="rId2"/>
          <a:stretch>
            <a:fillRect/>
          </a:stretch>
        </p:blipFill>
        <p:spPr>
          <a:xfrm>
            <a:off x="3909060" y="1581150"/>
            <a:ext cx="4414838" cy="275034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cont</a:t>
            </a:r>
            <a:endParaRPr lang="en-US" dirty="0"/>
          </a:p>
        </p:txBody>
      </p:sp>
      <p:pic>
        <p:nvPicPr>
          <p:cNvPr id="7" name="Content Placeholder 6"/>
          <p:cNvPicPr>
            <a:picLocks noGrp="1" noChangeAspect="1"/>
          </p:cNvPicPr>
          <p:nvPr>
            <p:ph idx="1"/>
          </p:nvPr>
        </p:nvPicPr>
        <p:blipFill>
          <a:blip r:embed="rId2"/>
          <a:stretch>
            <a:fillRect/>
          </a:stretch>
        </p:blipFill>
        <p:spPr>
          <a:xfrm>
            <a:off x="4346700" y="1494451"/>
            <a:ext cx="4361407" cy="2758679"/>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44</a:t>
            </a:fld>
            <a:endParaRPr lang="en-US" dirty="0"/>
          </a:p>
        </p:txBody>
      </p:sp>
      <p:sp>
        <p:nvSpPr>
          <p:cNvPr id="8" name="Rectangle 7"/>
          <p:cNvSpPr/>
          <p:nvPr/>
        </p:nvSpPr>
        <p:spPr>
          <a:xfrm>
            <a:off x="435895" y="2000167"/>
            <a:ext cx="3910805" cy="715581"/>
          </a:xfrm>
          <a:prstGeom prst="rect">
            <a:avLst/>
          </a:prstGeom>
        </p:spPr>
        <p:txBody>
          <a:bodyPr wrap="square">
            <a:spAutoFit/>
          </a:bodyPr>
          <a:lstStyle/>
          <a:p>
            <a:r>
              <a:rPr lang="en-US" sz="1350" dirty="0">
                <a:solidFill>
                  <a:srgbClr val="222222"/>
                </a:solidFill>
                <a:latin typeface="Times New Roman" panose="02020603050405020304" pitchFamily="18" charset="0"/>
                <a:cs typeface="Times New Roman" panose="02020603050405020304" pitchFamily="18" charset="0"/>
              </a:rPr>
              <a:t> </a:t>
            </a:r>
            <a:r>
              <a:rPr lang="en-US" sz="1350" b="1" dirty="0" err="1">
                <a:solidFill>
                  <a:srgbClr val="222222"/>
                </a:solidFill>
                <a:latin typeface="Times New Roman" panose="02020603050405020304" pitchFamily="18" charset="0"/>
                <a:cs typeface="Times New Roman" panose="02020603050405020304" pitchFamily="18" charset="0"/>
              </a:rPr>
              <a:t>Plays_Sport</a:t>
            </a:r>
            <a:r>
              <a:rPr lang="en-US" sz="1350" dirty="0">
                <a:solidFill>
                  <a:srgbClr val="222222"/>
                </a:solidFill>
                <a:latin typeface="Times New Roman" panose="02020603050405020304" pitchFamily="18" charset="0"/>
                <a:cs typeface="Times New Roman" panose="02020603050405020304" pitchFamily="18" charset="0"/>
              </a:rPr>
              <a:t> along with </a:t>
            </a:r>
            <a:r>
              <a:rPr lang="en-US" sz="1350" b="1" dirty="0" err="1">
                <a:solidFill>
                  <a:srgbClr val="222222"/>
                </a:solidFill>
                <a:latin typeface="Times New Roman" panose="02020603050405020304" pitchFamily="18" charset="0"/>
                <a:cs typeface="Times New Roman" panose="02020603050405020304" pitchFamily="18" charset="0"/>
              </a:rPr>
              <a:t>Calories_Burnt</a:t>
            </a:r>
            <a:r>
              <a:rPr lang="en-US" sz="1350" dirty="0">
                <a:solidFill>
                  <a:srgbClr val="222222"/>
                </a:solidFill>
                <a:latin typeface="Times New Roman" panose="02020603050405020304" pitchFamily="18" charset="0"/>
                <a:cs typeface="Times New Roman" panose="02020603050405020304" pitchFamily="18" charset="0"/>
              </a:rPr>
              <a:t>, we get an accuracy of </a:t>
            </a:r>
            <a:r>
              <a:rPr lang="en-US" sz="1350" b="1" dirty="0">
                <a:solidFill>
                  <a:srgbClr val="222222"/>
                </a:solidFill>
                <a:latin typeface="Times New Roman" panose="02020603050405020304" pitchFamily="18" charset="0"/>
                <a:cs typeface="Times New Roman" panose="02020603050405020304" pitchFamily="18" charset="0"/>
              </a:rPr>
              <a:t>91%.</a:t>
            </a:r>
            <a:r>
              <a:rPr lang="en-US" sz="1350" dirty="0">
                <a:solidFill>
                  <a:srgbClr val="222222"/>
                </a:solidFill>
                <a:latin typeface="Times New Roman" panose="02020603050405020304" pitchFamily="18" charset="0"/>
                <a:cs typeface="Times New Roman" panose="02020603050405020304" pitchFamily="18" charset="0"/>
              </a:rPr>
              <a:t> A variable that produces the highest improvement will be retained.</a:t>
            </a:r>
            <a:endParaRPr lang="en-US" sz="13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Feature Selection (Wrapper model):</a:t>
            </a:r>
            <a:br>
              <a:rPr lang="en-US" b="1" dirty="0"/>
            </a:br>
            <a:r>
              <a:rPr lang="en-US" b="1" dirty="0"/>
              <a:t>Backward Feature Elimination</a:t>
            </a:r>
            <a:endParaRPr lang="en-US" dirty="0"/>
          </a:p>
        </p:txBody>
      </p:sp>
      <p:sp>
        <p:nvSpPr>
          <p:cNvPr id="3" name="Content Placeholder 2"/>
          <p:cNvSpPr>
            <a:spLocks noGrp="1"/>
          </p:cNvSpPr>
          <p:nvPr>
            <p:ph idx="1"/>
          </p:nvPr>
        </p:nvSpPr>
        <p:spPr/>
        <p:txBody>
          <a:bodyPr/>
          <a:lstStyle/>
          <a:p>
            <a:r>
              <a:rPr lang="en-US" dirty="0"/>
              <a:t>These are our assumptions-</a:t>
            </a:r>
          </a:p>
          <a:p>
            <a:pPr lvl="1"/>
            <a:r>
              <a:rPr lang="en-US" sz="1500" dirty="0"/>
              <a:t>No missing values in the dataset</a:t>
            </a:r>
          </a:p>
          <a:p>
            <a:pPr lvl="1"/>
            <a:r>
              <a:rPr lang="en-US" sz="1500" dirty="0"/>
              <a:t>Variance of the variables is high</a:t>
            </a:r>
          </a:p>
          <a:p>
            <a:pPr lvl="1"/>
            <a:r>
              <a:rPr lang="en-US" sz="1500" dirty="0"/>
              <a:t>Low correlation between the independent variables</a:t>
            </a:r>
          </a:p>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Backward Feature Elimination: Example</a:t>
            </a:r>
            <a:endParaRPr lang="en-US" dirty="0"/>
          </a:p>
        </p:txBody>
      </p:sp>
      <p:sp>
        <p:nvSpPr>
          <p:cNvPr id="3" name="Content Placeholder 2"/>
          <p:cNvSpPr>
            <a:spLocks noGrp="1"/>
          </p:cNvSpPr>
          <p:nvPr>
            <p:ph idx="1"/>
          </p:nvPr>
        </p:nvSpPr>
        <p:spPr>
          <a:xfrm>
            <a:off x="303712" y="1635373"/>
            <a:ext cx="3487783" cy="2758727"/>
          </a:xfrm>
        </p:spPr>
        <p:txBody>
          <a:bodyPr>
            <a:normAutofit fontScale="85000" lnSpcReduction="20000"/>
          </a:bodyPr>
          <a:lstStyle/>
          <a:p>
            <a:r>
              <a:rPr lang="en-US" dirty="0"/>
              <a:t>Fitness prediction level</a:t>
            </a:r>
          </a:p>
          <a:p>
            <a:r>
              <a:rPr lang="en-US" dirty="0"/>
              <a:t>The first step is to train the model, using all the variables. </a:t>
            </a:r>
          </a:p>
          <a:p>
            <a:r>
              <a:rPr lang="en-US" dirty="0"/>
              <a:t>You’ll of course not take the ID variable train the model as ID contains a unique value for each observation</a:t>
            </a:r>
          </a:p>
          <a:p>
            <a:r>
              <a:rPr lang="en-US" dirty="0"/>
              <a:t>So we’ll first train the model using the other three independent variables. And of course, the target variable, which is the </a:t>
            </a:r>
            <a:r>
              <a:rPr lang="en-US" b="1" dirty="0" err="1"/>
              <a:t>Fitness_Level</a:t>
            </a:r>
            <a:r>
              <a:rPr lang="en-US" dirty="0"/>
              <a:t>.</a:t>
            </a:r>
          </a:p>
          <a:p>
            <a:r>
              <a:rPr lang="en-US" dirty="0"/>
              <a:t>we get an </a:t>
            </a:r>
            <a:r>
              <a:rPr lang="en-US" b="1" u="sng" dirty="0"/>
              <a:t>accuracy of 92% using all three independent variables.</a:t>
            </a:r>
          </a:p>
        </p:txBody>
      </p:sp>
      <p:sp>
        <p:nvSpPr>
          <p:cNvPr id="6" name="Slide Number Placeholder 5"/>
          <p:cNvSpPr>
            <a:spLocks noGrp="1"/>
          </p:cNvSpPr>
          <p:nvPr>
            <p:ph type="sldNum" sz="quarter" idx="12"/>
          </p:nvPr>
        </p:nvSpPr>
        <p:spPr/>
        <p:txBody>
          <a:bodyPr/>
          <a:lstStyle/>
          <a:p>
            <a:fld id="{D57F1E4F-1CFF-5643-939E-217C01CDF565}" type="slidenum">
              <a:rPr lang="en-US" smtClean="0"/>
              <a:t>46</a:t>
            </a:fld>
            <a:endParaRPr lang="en-US" dirty="0"/>
          </a:p>
        </p:txBody>
      </p:sp>
      <p:pic>
        <p:nvPicPr>
          <p:cNvPr id="7" name="Picture 6"/>
          <p:cNvPicPr>
            <a:picLocks noChangeAspect="1"/>
          </p:cNvPicPr>
          <p:nvPr/>
        </p:nvPicPr>
        <p:blipFill>
          <a:blip r:embed="rId2"/>
          <a:stretch>
            <a:fillRect/>
          </a:stretch>
        </p:blipFill>
        <p:spPr>
          <a:xfrm>
            <a:off x="3678011" y="1635372"/>
            <a:ext cx="5314950" cy="26860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stretch>
            <a:fillRect/>
          </a:stretch>
        </p:blipFill>
        <p:spPr>
          <a:xfrm>
            <a:off x="3928917" y="878433"/>
            <a:ext cx="3936294" cy="204809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47</a:t>
            </a:fld>
            <a:endParaRPr lang="en-US" dirty="0"/>
          </a:p>
        </p:txBody>
      </p:sp>
      <p:pic>
        <p:nvPicPr>
          <p:cNvPr id="7" name="Picture 6"/>
          <p:cNvPicPr>
            <a:picLocks noChangeAspect="1"/>
          </p:cNvPicPr>
          <p:nvPr/>
        </p:nvPicPr>
        <p:blipFill>
          <a:blip r:embed="rId3"/>
          <a:stretch>
            <a:fillRect/>
          </a:stretch>
        </p:blipFill>
        <p:spPr>
          <a:xfrm>
            <a:off x="0" y="878433"/>
            <a:ext cx="3928917" cy="2008276"/>
          </a:xfrm>
          <a:prstGeom prst="rect">
            <a:avLst/>
          </a:prstGeom>
        </p:spPr>
      </p:pic>
      <p:pic>
        <p:nvPicPr>
          <p:cNvPr id="9" name="Picture 8"/>
          <p:cNvPicPr>
            <a:picLocks noChangeAspect="1"/>
          </p:cNvPicPr>
          <p:nvPr/>
        </p:nvPicPr>
        <p:blipFill>
          <a:blip r:embed="rId4"/>
          <a:stretch>
            <a:fillRect/>
          </a:stretch>
        </p:blipFill>
        <p:spPr>
          <a:xfrm>
            <a:off x="2684188" y="3136363"/>
            <a:ext cx="3883641" cy="1992921"/>
          </a:xfrm>
          <a:prstGeom prst="rect">
            <a:avLst/>
          </a:prstGeom>
        </p:spPr>
      </p:pic>
      <p:pic>
        <p:nvPicPr>
          <p:cNvPr id="10" name="Picture 9"/>
          <p:cNvPicPr>
            <a:picLocks noChangeAspect="1"/>
          </p:cNvPicPr>
          <p:nvPr/>
        </p:nvPicPr>
        <p:blipFill>
          <a:blip r:embed="rId5"/>
          <a:stretch>
            <a:fillRect/>
          </a:stretch>
        </p:blipFill>
        <p:spPr>
          <a:xfrm>
            <a:off x="95500" y="404144"/>
            <a:ext cx="1728788" cy="464344"/>
          </a:xfrm>
          <a:prstGeom prst="rect">
            <a:avLst/>
          </a:prstGeom>
        </p:spPr>
      </p:pic>
      <p:pic>
        <p:nvPicPr>
          <p:cNvPr id="11" name="Picture 10"/>
          <p:cNvPicPr>
            <a:picLocks noChangeAspect="1"/>
          </p:cNvPicPr>
          <p:nvPr/>
        </p:nvPicPr>
        <p:blipFill>
          <a:blip r:embed="rId6"/>
          <a:stretch>
            <a:fillRect/>
          </a:stretch>
        </p:blipFill>
        <p:spPr>
          <a:xfrm>
            <a:off x="3928917" y="414089"/>
            <a:ext cx="1728788" cy="464344"/>
          </a:xfrm>
          <a:prstGeom prst="rect">
            <a:avLst/>
          </a:prstGeom>
        </p:spPr>
      </p:pic>
      <p:pic>
        <p:nvPicPr>
          <p:cNvPr id="12" name="Picture 11"/>
          <p:cNvPicPr>
            <a:picLocks noChangeAspect="1"/>
          </p:cNvPicPr>
          <p:nvPr/>
        </p:nvPicPr>
        <p:blipFill>
          <a:blip r:embed="rId7"/>
          <a:stretch>
            <a:fillRect/>
          </a:stretch>
        </p:blipFill>
        <p:spPr>
          <a:xfrm>
            <a:off x="1020582" y="3136363"/>
            <a:ext cx="1714500" cy="43576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Backward Feature Elimination: Example</a:t>
            </a:r>
            <a:endParaRPr lang="en-US" dirty="0"/>
          </a:p>
        </p:txBody>
      </p:sp>
      <p:pic>
        <p:nvPicPr>
          <p:cNvPr id="7" name="Content Placeholder 6"/>
          <p:cNvPicPr>
            <a:picLocks noGrp="1" noChangeAspect="1"/>
          </p:cNvPicPr>
          <p:nvPr>
            <p:ph idx="1"/>
          </p:nvPr>
        </p:nvPicPr>
        <p:blipFill>
          <a:blip r:embed="rId2"/>
          <a:stretch>
            <a:fillRect/>
          </a:stretch>
        </p:blipFill>
        <p:spPr>
          <a:xfrm>
            <a:off x="6072780" y="1744344"/>
            <a:ext cx="2150269" cy="1250156"/>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t>48</a:t>
            </a:fld>
            <a:endParaRPr lang="en-US" dirty="0"/>
          </a:p>
        </p:txBody>
      </p:sp>
      <p:sp>
        <p:nvSpPr>
          <p:cNvPr id="8" name="Rectangle 7"/>
          <p:cNvSpPr/>
          <p:nvPr/>
        </p:nvSpPr>
        <p:spPr>
          <a:xfrm>
            <a:off x="522447" y="1744504"/>
            <a:ext cx="5344001" cy="1754326"/>
          </a:xfrm>
          <a:prstGeom prst="rect">
            <a:avLst/>
          </a:prstGeom>
        </p:spPr>
        <p:txBody>
          <a:bodyPr wrap="square">
            <a:spAutoFit/>
          </a:bodyPr>
          <a:lstStyle/>
          <a:p>
            <a:pPr marL="214313" indent="-214313" algn="just">
              <a:buFont typeface="Arial" panose="020B0604020202020204" pitchFamily="34" charset="0"/>
              <a:buChar char="•"/>
            </a:pPr>
            <a:r>
              <a:rPr lang="en-US" sz="1350" dirty="0">
                <a:solidFill>
                  <a:srgbClr val="222222"/>
                </a:solidFill>
                <a:latin typeface="Times New Roman" panose="02020603050405020304" pitchFamily="18" charset="0"/>
                <a:cs typeface="Times New Roman" panose="02020603050405020304" pitchFamily="18" charset="0"/>
              </a:rPr>
              <a:t>If you see gender has produced the smallest change in the performance in the model first, it was 92% when we took all the variables and when we dropped gender, it was 91.6%. So we can infer that gender does not have a high impact on the </a:t>
            </a:r>
            <a:r>
              <a:rPr lang="en-US" sz="1350" dirty="0" err="1">
                <a:solidFill>
                  <a:srgbClr val="222222"/>
                </a:solidFill>
                <a:latin typeface="Times New Roman" panose="02020603050405020304" pitchFamily="18" charset="0"/>
                <a:cs typeface="Times New Roman" panose="02020603050405020304" pitchFamily="18" charset="0"/>
              </a:rPr>
              <a:t>Fitness_Level</a:t>
            </a:r>
            <a:r>
              <a:rPr lang="en-US" sz="1350" dirty="0">
                <a:solidFill>
                  <a:srgbClr val="222222"/>
                </a:solidFill>
                <a:latin typeface="Times New Roman" panose="02020603050405020304" pitchFamily="18" charset="0"/>
                <a:cs typeface="Times New Roman" panose="02020603050405020304" pitchFamily="18" charset="0"/>
              </a:rPr>
              <a:t> variable. And hence it can be dropped.</a:t>
            </a:r>
          </a:p>
          <a:p>
            <a:pPr marL="214313" indent="-214313" algn="just">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Finally, we will repeat all these steps until no more variables can be dropped. </a:t>
            </a:r>
          </a:p>
          <a:p>
            <a:pPr marL="214313" indent="-214313" algn="just">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It’s a very simple, but very effective technique.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3.Intrinsic Methods (Feature Selection)</a:t>
            </a:r>
            <a:br>
              <a:rPr lang="en-US" b="1" dirty="0"/>
            </a:br>
            <a:endParaRPr lang="en-US" dirty="0"/>
          </a:p>
        </p:txBody>
      </p:sp>
      <p:sp>
        <p:nvSpPr>
          <p:cNvPr id="3" name="Content Placeholder 2"/>
          <p:cNvSpPr>
            <a:spLocks noGrp="1"/>
          </p:cNvSpPr>
          <p:nvPr>
            <p:ph idx="1"/>
          </p:nvPr>
        </p:nvSpPr>
        <p:spPr>
          <a:xfrm>
            <a:off x="510240" y="1752655"/>
            <a:ext cx="7643159" cy="3181295"/>
          </a:xfrm>
        </p:spPr>
        <p:txBody>
          <a:bodyPr>
            <a:normAutofit/>
          </a:bodyPr>
          <a:lstStyle/>
          <a:p>
            <a:r>
              <a:rPr lang="en-US" b="1" dirty="0"/>
              <a:t>Intrinsic or Embedded Methods</a:t>
            </a:r>
          </a:p>
          <a:p>
            <a:pPr lvl="1"/>
            <a:r>
              <a:rPr lang="en-US" dirty="0"/>
              <a:t>Embedded methods learn about the features that contribute the most to the model’s performance while the model is being created. You have seen Feature Selection methods in the previous lessons, and we will discuss several more in future lessons, like Decision Tree based methods.</a:t>
            </a:r>
          </a:p>
          <a:p>
            <a:pPr lvl="1"/>
            <a:r>
              <a:rPr lang="en-US" dirty="0"/>
              <a:t>Ridge Regression (L2-Regularization)</a:t>
            </a:r>
          </a:p>
          <a:p>
            <a:pPr lvl="1"/>
            <a:r>
              <a:rPr lang="en-US" dirty="0"/>
              <a:t>Lasso Regression (L1-Regularization)</a:t>
            </a:r>
          </a:p>
          <a:p>
            <a:pPr lvl="1"/>
            <a:r>
              <a:rPr lang="en-US" dirty="0"/>
              <a:t>Elastic-Net Regression (uses both L1 and L2 Regularization)</a:t>
            </a:r>
          </a:p>
          <a:p>
            <a:pPr lvl="1"/>
            <a:r>
              <a:rPr lang="en-US" dirty="0"/>
              <a:t>Decision Tree-Based Methods (Decision Tree Classification, Random Forest Classification, </a:t>
            </a:r>
            <a:r>
              <a:rPr lang="en-US" dirty="0" err="1"/>
              <a:t>XgBoost</a:t>
            </a:r>
            <a:r>
              <a:rPr lang="en-US" dirty="0"/>
              <a:t> Classification, </a:t>
            </a:r>
            <a:r>
              <a:rPr lang="en-US" dirty="0" err="1"/>
              <a:t>LightGBM</a:t>
            </a:r>
            <a:r>
              <a:rPr lang="en-US" dirty="0"/>
              <a:t>).</a:t>
            </a:r>
          </a:p>
          <a:p>
            <a:pPr lvl="1"/>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99063" y="751163"/>
            <a:ext cx="6172200" cy="534590"/>
          </a:xfrm>
        </p:spPr>
        <p:txBody>
          <a:bodyPr>
            <a:normAutofit fontScale="90000"/>
          </a:bodyPr>
          <a:lstStyle/>
          <a:p>
            <a:pPr eaLnBrk="1" hangingPunct="1"/>
            <a:r>
              <a:rPr lang="en-US" altLang="en-US" sz="2700" b="1"/>
              <a:t>Application of Dimensionality Reduction</a:t>
            </a:r>
          </a:p>
        </p:txBody>
      </p:sp>
      <p:sp>
        <p:nvSpPr>
          <p:cNvPr id="11268" name="Rectangle 3"/>
          <p:cNvSpPr>
            <a:spLocks noGrp="1" noChangeArrowheads="1"/>
          </p:cNvSpPr>
          <p:nvPr>
            <p:ph idx="1"/>
          </p:nvPr>
        </p:nvSpPr>
        <p:spPr>
          <a:xfrm>
            <a:off x="762000" y="1504950"/>
            <a:ext cx="6172200" cy="3455194"/>
          </a:xfrm>
        </p:spPr>
        <p:txBody>
          <a:bodyPr>
            <a:normAutofit/>
          </a:bodyPr>
          <a:lstStyle/>
          <a:p>
            <a:pPr eaLnBrk="1" hangingPunct="1"/>
            <a:r>
              <a:rPr lang="en-US" altLang="en-US" sz="2400" dirty="0"/>
              <a:t>Customer relationship management</a:t>
            </a:r>
          </a:p>
          <a:p>
            <a:pPr eaLnBrk="1" hangingPunct="1"/>
            <a:r>
              <a:rPr lang="en-US" altLang="en-US" sz="2400" dirty="0"/>
              <a:t>Text mining</a:t>
            </a:r>
          </a:p>
          <a:p>
            <a:pPr eaLnBrk="1" hangingPunct="1"/>
            <a:r>
              <a:rPr lang="en-US" altLang="en-US" sz="2400" dirty="0"/>
              <a:t>Image retrieval</a:t>
            </a:r>
          </a:p>
          <a:p>
            <a:pPr eaLnBrk="1" hangingPunct="1"/>
            <a:r>
              <a:rPr lang="en-US" altLang="en-US" sz="2400" dirty="0"/>
              <a:t>Microarray data analysis</a:t>
            </a:r>
          </a:p>
          <a:p>
            <a:pPr eaLnBrk="1" hangingPunct="1"/>
            <a:r>
              <a:rPr lang="en-US" altLang="en-US" sz="2400" dirty="0"/>
              <a:t>Protein classification</a:t>
            </a:r>
          </a:p>
          <a:p>
            <a:pPr eaLnBrk="1" hangingPunct="1"/>
            <a:r>
              <a:rPr lang="en-US" altLang="en-US" sz="2400" dirty="0"/>
              <a:t>Face recognition</a:t>
            </a:r>
          </a:p>
          <a:p>
            <a:pPr eaLnBrk="1" hangingPunct="1"/>
            <a:r>
              <a:rPr lang="en-US" altLang="en-US" sz="2400" dirty="0"/>
              <a:t>Handwritten digit recognition</a:t>
            </a:r>
          </a:p>
          <a:p>
            <a:pPr eaLnBrk="1" hangingPunct="1"/>
            <a:r>
              <a:rPr lang="en-US" altLang="en-US" sz="2400" dirty="0"/>
              <a:t>Intrusion detection</a:t>
            </a:r>
          </a:p>
          <a:p>
            <a:pPr eaLnBrk="1" hangingPunct="1"/>
            <a:endParaRPr lang="en-US" altLang="en-US" sz="2400" dirty="0"/>
          </a:p>
        </p:txBody>
      </p:sp>
      <p:sp>
        <p:nvSpPr>
          <p:cNvPr id="4" name="Slide Number Placeholder 3"/>
          <p:cNvSpPr>
            <a:spLocks noGrp="1"/>
          </p:cNvSpPr>
          <p:nvPr>
            <p:ph type="sldNum" sz="quarter" idx="12"/>
          </p:nvPr>
        </p:nvSpPr>
        <p:spPr/>
        <p:txBody>
          <a:bodyPr/>
          <a:lstStyle/>
          <a:p>
            <a:pPr>
              <a:defRPr/>
            </a:pPr>
            <a:fld id="{C2538DFD-586B-497D-BB4D-89932EE5F0BE}" type="slidenum">
              <a:rPr lang="en-US" altLang="en-US"/>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ym typeface="+mn-ea"/>
              </a:rPr>
              <a:t>Variance Inflation Factor(VIF)</a:t>
            </a:r>
            <a:br>
              <a:rPr lang="en-US" dirty="0"/>
            </a:br>
            <a:endParaRPr lang="en-US"/>
          </a:p>
        </p:txBody>
      </p:sp>
      <p:sp>
        <p:nvSpPr>
          <p:cNvPr id="3" name="Content Placeholder 2"/>
          <p:cNvSpPr>
            <a:spLocks noGrp="1"/>
          </p:cNvSpPr>
          <p:nvPr>
            <p:ph idx="1"/>
          </p:nvPr>
        </p:nvSpPr>
        <p:spPr>
          <a:xfrm>
            <a:off x="304800" y="1504950"/>
            <a:ext cx="8382000" cy="3276600"/>
          </a:xfrm>
        </p:spPr>
        <p:txBody>
          <a:bodyPr>
            <a:normAutofit/>
          </a:bodyPr>
          <a:lstStyle/>
          <a:p>
            <a:r>
              <a:rPr lang="en-US" b="0" i="0" dirty="0">
                <a:effectLst/>
                <a:latin typeface="Lato" panose="020F0502020204030203" pitchFamily="34" charset="0"/>
              </a:rPr>
              <a:t>Multicollinearity is a statistical phenomenon that occurs when two or more independent variables in a regression model are highly correlated with each other</a:t>
            </a:r>
            <a:endParaRPr lang="en-US" dirty="0"/>
          </a:p>
          <a:p>
            <a:r>
              <a:rPr lang="en-US" b="0" i="0" dirty="0">
                <a:effectLst/>
                <a:latin typeface="Lato" panose="020F0502020204030203" pitchFamily="34" charset="0"/>
              </a:rPr>
              <a:t>It is challenging in the regression analysis because it becomes difficult to determine the individual effects of each independent variable on the dependent variable accurately</a:t>
            </a:r>
            <a:endParaRPr lang="en-US" b="1" dirty="0"/>
          </a:p>
          <a:p>
            <a:r>
              <a:rPr lang="en-US" b="0" i="0" dirty="0">
                <a:effectLst/>
                <a:latin typeface="Lato" panose="020F0502020204030203" pitchFamily="34" charset="0"/>
              </a:rPr>
              <a:t>VIF determines the strength of the correlation between the independent variables</a:t>
            </a:r>
          </a:p>
          <a:p>
            <a:r>
              <a:rPr lang="en-US" b="0" i="0" dirty="0">
                <a:effectLst/>
                <a:latin typeface="Lato" panose="020F0502020204030203" pitchFamily="34" charset="0"/>
              </a:rPr>
              <a:t>VIF score of an independent variable represents how well the variable is explained by other independent variables</a:t>
            </a:r>
            <a:endParaRPr lang="en-US" b="1" dirty="0"/>
          </a:p>
        </p:txBody>
      </p:sp>
      <p:sp>
        <p:nvSpPr>
          <p:cNvPr id="6" name="Slide Number Placeholder 5"/>
          <p:cNvSpPr>
            <a:spLocks noGrp="1"/>
          </p:cNvSpPr>
          <p:nvPr>
            <p:ph type="sldNum" sz="quarter" idx="12"/>
          </p:nvPr>
        </p:nvSpPr>
        <p:spPr/>
        <p:txBody>
          <a:bodyPr/>
          <a:lstStyle/>
          <a:p>
            <a:fld id="{D57F1E4F-1CFF-5643-939E-217C01CDF565}"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7524-1C6F-4D01-BFBA-C1C30DAD3FA6}"/>
              </a:ext>
            </a:extLst>
          </p:cNvPr>
          <p:cNvSpPr>
            <a:spLocks noGrp="1"/>
          </p:cNvSpPr>
          <p:nvPr>
            <p:ph type="title"/>
          </p:nvPr>
        </p:nvSpPr>
        <p:spPr/>
        <p:txBody>
          <a:bodyPr/>
          <a:lstStyle/>
          <a:p>
            <a:r>
              <a:rPr lang="en-US" dirty="0"/>
              <a:t>VIF</a:t>
            </a:r>
          </a:p>
        </p:txBody>
      </p:sp>
      <p:sp>
        <p:nvSpPr>
          <p:cNvPr id="4" name="Slide Number Placeholder 3">
            <a:extLst>
              <a:ext uri="{FF2B5EF4-FFF2-40B4-BE49-F238E27FC236}">
                <a16:creationId xmlns:a16="http://schemas.microsoft.com/office/drawing/2014/main" id="{6CD1D28E-AFEF-4AC7-8542-AB3122F569F3}"/>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51</a:t>
            </a:fld>
            <a:endParaRPr lang="en-US">
              <a:solidFill>
                <a:prstClr val="black">
                  <a:tint val="75000"/>
                </a:prstClr>
              </a:solidFill>
            </a:endParaRPr>
          </a:p>
        </p:txBody>
      </p:sp>
      <p:sp>
        <p:nvSpPr>
          <p:cNvPr id="11" name="Content Placeholder 10">
            <a:extLst>
              <a:ext uri="{FF2B5EF4-FFF2-40B4-BE49-F238E27FC236}">
                <a16:creationId xmlns:a16="http://schemas.microsoft.com/office/drawing/2014/main" id="{9C305332-D990-408A-8C04-7C19B5F4A7E7}"/>
              </a:ext>
            </a:extLst>
          </p:cNvPr>
          <p:cNvSpPr>
            <a:spLocks noGrp="1"/>
          </p:cNvSpPr>
          <p:nvPr>
            <p:ph idx="1"/>
          </p:nvPr>
        </p:nvSpPr>
        <p:spPr>
          <a:xfrm>
            <a:off x="510241" y="1581150"/>
            <a:ext cx="8402464" cy="3330849"/>
          </a:xfrm>
        </p:spPr>
        <p:txBody>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VIF Range is 1 to ∞</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pPr marL="0" indent="0" algn="just">
              <a:buNone/>
            </a:pPr>
            <a:endParaRPr lang="en-US" b="0" i="0" dirty="0">
              <a:solidFill>
                <a:srgbClr val="222222"/>
              </a:solidFill>
              <a:effectLst/>
              <a:latin typeface="Lato" panose="020F0502020204030203" pitchFamily="34" charset="0"/>
            </a:endParaRPr>
          </a:p>
          <a:p>
            <a:pPr algn="just">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VIF = 1, no correlation between the independent variable and the other variables</a:t>
            </a:r>
          </a:p>
          <a:p>
            <a:pPr algn="just"/>
            <a:r>
              <a:rPr lang="en-US" b="0" i="0" dirty="0">
                <a:solidFill>
                  <a:srgbClr val="111111"/>
                </a:solidFill>
                <a:effectLst/>
                <a:latin typeface="Times New Roman" panose="02020603050405020304" pitchFamily="18" charset="0"/>
                <a:cs typeface="Times New Roman" panose="02020603050405020304" pitchFamily="18" charset="0"/>
              </a:rPr>
              <a:t>VIF between 1 and 5 = variables are moderately correlated </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VIF greater than 5 = variables are highly correlated</a:t>
            </a:r>
            <a:endParaRPr lang="en-US" b="0" i="0" dirty="0">
              <a:solidFill>
                <a:srgbClr val="222222"/>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VIF exceeding 10 indicates significant multicollinearity that needs to be corrected</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endParaRPr lang="en-US" dirty="0"/>
          </a:p>
        </p:txBody>
      </p:sp>
      <p:pic>
        <p:nvPicPr>
          <p:cNvPr id="14" name="Content Placeholder 5">
            <a:extLst>
              <a:ext uri="{FF2B5EF4-FFF2-40B4-BE49-F238E27FC236}">
                <a16:creationId xmlns:a16="http://schemas.microsoft.com/office/drawing/2014/main" id="{3A2143CB-28A3-43AE-A349-6E06879A7D74}"/>
              </a:ext>
            </a:extLst>
          </p:cNvPr>
          <p:cNvPicPr>
            <a:picLocks noChangeAspect="1"/>
          </p:cNvPicPr>
          <p:nvPr/>
        </p:nvPicPr>
        <p:blipFill>
          <a:blip r:embed="rId2"/>
          <a:stretch>
            <a:fillRect/>
          </a:stretch>
        </p:blipFill>
        <p:spPr>
          <a:xfrm>
            <a:off x="5562600" y="1548850"/>
            <a:ext cx="1638529" cy="666843"/>
          </a:xfrm>
          <a:prstGeom prst="rect">
            <a:avLst/>
          </a:prstGeom>
        </p:spPr>
      </p:pic>
    </p:spTree>
    <p:extLst>
      <p:ext uri="{BB962C8B-B14F-4D97-AF65-F5344CB8AC3E}">
        <p14:creationId xmlns:p14="http://schemas.microsoft.com/office/powerpoint/2010/main" val="107301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3783-C321-4DA5-BB99-41F00134A171}"/>
              </a:ext>
            </a:extLst>
          </p:cNvPr>
          <p:cNvSpPr>
            <a:spLocks noGrp="1"/>
          </p:cNvSpPr>
          <p:nvPr>
            <p:ph type="title"/>
          </p:nvPr>
        </p:nvSpPr>
        <p:spPr/>
        <p:txBody>
          <a:bodyPr/>
          <a:lstStyle/>
          <a:p>
            <a:r>
              <a:rPr lang="en-US" dirty="0"/>
              <a:t>Example</a:t>
            </a:r>
          </a:p>
        </p:txBody>
      </p:sp>
      <p:pic>
        <p:nvPicPr>
          <p:cNvPr id="6" name="Content Placeholder 5">
            <a:extLst>
              <a:ext uri="{FF2B5EF4-FFF2-40B4-BE49-F238E27FC236}">
                <a16:creationId xmlns:a16="http://schemas.microsoft.com/office/drawing/2014/main" id="{908CDE6E-D0F6-4727-B2D2-E24CB5D7D336}"/>
              </a:ext>
            </a:extLst>
          </p:cNvPr>
          <p:cNvPicPr>
            <a:picLocks noGrp="1" noChangeAspect="1"/>
          </p:cNvPicPr>
          <p:nvPr>
            <p:ph idx="1"/>
          </p:nvPr>
        </p:nvPicPr>
        <p:blipFill>
          <a:blip r:embed="rId2"/>
          <a:stretch>
            <a:fillRect/>
          </a:stretch>
        </p:blipFill>
        <p:spPr>
          <a:xfrm>
            <a:off x="514486" y="1504950"/>
            <a:ext cx="3600953" cy="1495634"/>
          </a:xfrm>
        </p:spPr>
      </p:pic>
      <p:sp>
        <p:nvSpPr>
          <p:cNvPr id="4" name="Slide Number Placeholder 3">
            <a:extLst>
              <a:ext uri="{FF2B5EF4-FFF2-40B4-BE49-F238E27FC236}">
                <a16:creationId xmlns:a16="http://schemas.microsoft.com/office/drawing/2014/main" id="{AD537BFD-8B88-4F14-98ED-8FEBDD001DF2}"/>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52</a:t>
            </a:fld>
            <a:endParaRPr lang="en-US">
              <a:solidFill>
                <a:prstClr val="black">
                  <a:tint val="75000"/>
                </a:prstClr>
              </a:solidFill>
            </a:endParaRPr>
          </a:p>
        </p:txBody>
      </p:sp>
      <p:pic>
        <p:nvPicPr>
          <p:cNvPr id="8" name="Picture 7">
            <a:extLst>
              <a:ext uri="{FF2B5EF4-FFF2-40B4-BE49-F238E27FC236}">
                <a16:creationId xmlns:a16="http://schemas.microsoft.com/office/drawing/2014/main" id="{55D190A1-C45F-492A-A3DC-E2026EA73B2F}"/>
              </a:ext>
            </a:extLst>
          </p:cNvPr>
          <p:cNvPicPr>
            <a:picLocks noChangeAspect="1"/>
          </p:cNvPicPr>
          <p:nvPr/>
        </p:nvPicPr>
        <p:blipFill>
          <a:blip r:embed="rId3"/>
          <a:stretch>
            <a:fillRect/>
          </a:stretch>
        </p:blipFill>
        <p:spPr>
          <a:xfrm>
            <a:off x="5052009" y="1537643"/>
            <a:ext cx="2010056" cy="1267002"/>
          </a:xfrm>
          <a:prstGeom prst="rect">
            <a:avLst/>
          </a:prstGeom>
        </p:spPr>
      </p:pic>
      <p:pic>
        <p:nvPicPr>
          <p:cNvPr id="10" name="Picture 9">
            <a:extLst>
              <a:ext uri="{FF2B5EF4-FFF2-40B4-BE49-F238E27FC236}">
                <a16:creationId xmlns:a16="http://schemas.microsoft.com/office/drawing/2014/main" id="{083C3794-3129-4DBA-8EDE-7F957B37DFB3}"/>
              </a:ext>
            </a:extLst>
          </p:cNvPr>
          <p:cNvPicPr>
            <a:picLocks noChangeAspect="1"/>
          </p:cNvPicPr>
          <p:nvPr/>
        </p:nvPicPr>
        <p:blipFill>
          <a:blip r:embed="rId4"/>
          <a:stretch>
            <a:fillRect/>
          </a:stretch>
        </p:blipFill>
        <p:spPr>
          <a:xfrm>
            <a:off x="2080907" y="3321104"/>
            <a:ext cx="4372585" cy="1257475"/>
          </a:xfrm>
          <a:prstGeom prst="rect">
            <a:avLst/>
          </a:prstGeom>
        </p:spPr>
      </p:pic>
    </p:spTree>
    <p:extLst>
      <p:ext uri="{BB962C8B-B14F-4D97-AF65-F5344CB8AC3E}">
        <p14:creationId xmlns:p14="http://schemas.microsoft.com/office/powerpoint/2010/main" val="3712341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82B7-7850-460D-ACA9-62008A8D34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9081E9-C0DA-4D2A-84D3-D9E5CFC04E2E}"/>
              </a:ext>
            </a:extLst>
          </p:cNvPr>
          <p:cNvSpPr>
            <a:spLocks noGrp="1"/>
          </p:cNvSpPr>
          <p:nvPr>
            <p:ph idx="1"/>
          </p:nvPr>
        </p:nvSpPr>
        <p:spPr>
          <a:xfrm>
            <a:off x="510240" y="1752655"/>
            <a:ext cx="8100359" cy="2952695"/>
          </a:xfrm>
        </p:spPr>
        <p:txBody>
          <a:bodyPr/>
          <a:lstStyle/>
          <a:p>
            <a:pPr algn="just">
              <a:buFont typeface="Arial" panose="020B0604020202020204" pitchFamily="34" charset="0"/>
              <a:buChar char="•"/>
            </a:pPr>
            <a:r>
              <a:rPr lang="en-US" b="0" i="0" dirty="0">
                <a:solidFill>
                  <a:srgbClr val="222222"/>
                </a:solidFill>
                <a:effectLst/>
                <a:latin typeface="Lato" panose="020F0502020204030203" pitchFamily="34" charset="0"/>
              </a:rPr>
              <a:t>One method to detect multicollinearity is to calculate the variance inflation factor (VIF) for each independent variable</a:t>
            </a:r>
          </a:p>
          <a:p>
            <a:pPr algn="just">
              <a:buFont typeface="Arial" panose="020B0604020202020204" pitchFamily="34" charset="0"/>
              <a:buChar char="•"/>
            </a:pPr>
            <a:endParaRPr lang="en-US" b="0" i="0" dirty="0">
              <a:solidFill>
                <a:srgbClr val="222222"/>
              </a:solidFill>
              <a:effectLst/>
              <a:latin typeface="Lato" panose="020F0502020204030203" pitchFamily="34" charset="0"/>
            </a:endParaRPr>
          </a:p>
          <a:p>
            <a:pPr algn="just">
              <a:buFont typeface="Arial" panose="020B0604020202020204" pitchFamily="34" charset="0"/>
              <a:buChar char="•"/>
            </a:pPr>
            <a:r>
              <a:rPr lang="en-US" b="0" i="0" dirty="0">
                <a:solidFill>
                  <a:srgbClr val="222222"/>
                </a:solidFill>
                <a:effectLst/>
                <a:latin typeface="Lato" panose="020F0502020204030203" pitchFamily="34" charset="0"/>
              </a:rPr>
              <a:t>To fix multicollinearity, one can remove one of the highly correlated variables, combine them into a single variable, or use a dimensionality reduction technique such as principal component analysis (PCA) to reduce the number of variables while retaining most of the information.</a:t>
            </a:r>
          </a:p>
          <a:p>
            <a:endParaRPr lang="en-US" dirty="0"/>
          </a:p>
        </p:txBody>
      </p:sp>
      <p:sp>
        <p:nvSpPr>
          <p:cNvPr id="4" name="Slide Number Placeholder 3">
            <a:extLst>
              <a:ext uri="{FF2B5EF4-FFF2-40B4-BE49-F238E27FC236}">
                <a16:creationId xmlns:a16="http://schemas.microsoft.com/office/drawing/2014/main" id="{05174AD1-825B-4E46-8797-7E15EDE848D4}"/>
              </a:ext>
            </a:extLst>
          </p:cNvPr>
          <p:cNvSpPr>
            <a:spLocks noGrp="1"/>
          </p:cNvSpPr>
          <p:nvPr>
            <p:ph type="sldNum" sz="quarter" idx="12"/>
          </p:nvPr>
        </p:nvSpPr>
        <p:spPr/>
        <p:txBody>
          <a:bodyPr/>
          <a:lstStyle/>
          <a:p>
            <a:fld id="{F043A558-56C3-499B-89A2-59E5853E6BB4}"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35299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CN" sz="2625" b="1">
                <a:ea typeface="SimSun" panose="02010600030101010101" pitchFamily="2" charset="-122"/>
              </a:rPr>
              <a:t>Document Classification</a:t>
            </a:r>
          </a:p>
        </p:txBody>
      </p:sp>
      <p:sp>
        <p:nvSpPr>
          <p:cNvPr id="45" name="Slide Number Placeholder 3"/>
          <p:cNvSpPr>
            <a:spLocks noGrp="1"/>
          </p:cNvSpPr>
          <p:nvPr>
            <p:ph type="sldNum" sz="quarter" idx="12"/>
          </p:nvPr>
        </p:nvSpPr>
        <p:spPr/>
        <p:txBody>
          <a:bodyPr/>
          <a:lstStyle/>
          <a:p>
            <a:pPr>
              <a:defRPr/>
            </a:pPr>
            <a:fld id="{69AC7FB3-F026-40A3-8295-CE85ED0900F3}" type="slidenum">
              <a:rPr lang="en-US" altLang="en-US"/>
              <a:t>6</a:t>
            </a:fld>
            <a:endParaRPr lang="en-US" altLang="en-US"/>
          </a:p>
        </p:txBody>
      </p:sp>
      <p:grpSp>
        <p:nvGrpSpPr>
          <p:cNvPr id="12292" name="Group 3"/>
          <p:cNvGrpSpPr/>
          <p:nvPr/>
        </p:nvGrpSpPr>
        <p:grpSpPr bwMode="auto">
          <a:xfrm>
            <a:off x="1040130" y="1525092"/>
            <a:ext cx="2857500" cy="3168253"/>
            <a:chOff x="192" y="768"/>
            <a:chExt cx="2400" cy="2661"/>
          </a:xfrm>
        </p:grpSpPr>
        <p:sp>
          <p:nvSpPr>
            <p:cNvPr id="12315" name="AutoShape 4"/>
            <p:cNvSpPr>
              <a:spLocks noChangeArrowheads="1"/>
            </p:cNvSpPr>
            <p:nvPr/>
          </p:nvSpPr>
          <p:spPr bwMode="auto">
            <a:xfrm>
              <a:off x="644" y="1951"/>
              <a:ext cx="1355" cy="733"/>
            </a:xfrm>
            <a:prstGeom prst="irregularSeal1">
              <a:avLst/>
            </a:prstGeom>
            <a:solidFill>
              <a:srgbClr val="99CC00"/>
            </a:solidFill>
            <a:ln w="1905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b="1">
                  <a:solidFill>
                    <a:srgbClr val="000000"/>
                  </a:solidFill>
                  <a:ea typeface="SimSun" panose="02010600030101010101" pitchFamily="2" charset="-122"/>
                </a:rPr>
                <a:t>Internet</a:t>
              </a:r>
            </a:p>
          </p:txBody>
        </p:sp>
        <p:sp>
          <p:nvSpPr>
            <p:cNvPr id="12316" name="AutoShape 5"/>
            <p:cNvSpPr>
              <a:spLocks noChangeArrowheads="1"/>
            </p:cNvSpPr>
            <p:nvPr/>
          </p:nvSpPr>
          <p:spPr bwMode="auto">
            <a:xfrm>
              <a:off x="192" y="2577"/>
              <a:ext cx="740" cy="693"/>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050" b="1">
                  <a:ea typeface="SimSun" panose="02010600030101010101" pitchFamily="2" charset="-122"/>
                </a:rPr>
                <a:t>ACM Portal</a:t>
              </a:r>
            </a:p>
          </p:txBody>
        </p:sp>
        <p:sp>
          <p:nvSpPr>
            <p:cNvPr id="12317" name="AutoShape 6"/>
            <p:cNvSpPr>
              <a:spLocks noChangeArrowheads="1"/>
            </p:cNvSpPr>
            <p:nvPr/>
          </p:nvSpPr>
          <p:spPr bwMode="auto">
            <a:xfrm>
              <a:off x="1852" y="2711"/>
              <a:ext cx="740" cy="424"/>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050" b="1">
                  <a:ea typeface="SimSun" panose="02010600030101010101" pitchFamily="2" charset="-122"/>
                </a:rPr>
                <a:t>PubMed</a:t>
              </a:r>
            </a:p>
          </p:txBody>
        </p:sp>
        <p:sp>
          <p:nvSpPr>
            <p:cNvPr id="12318" name="AutoShape 7"/>
            <p:cNvSpPr>
              <a:spLocks noChangeArrowheads="1"/>
            </p:cNvSpPr>
            <p:nvPr/>
          </p:nvSpPr>
          <p:spPr bwMode="auto">
            <a:xfrm>
              <a:off x="1014" y="2596"/>
              <a:ext cx="738" cy="655"/>
            </a:xfrm>
            <a:prstGeom prst="flowChartMagneticDisk">
              <a:avLst/>
            </a:prstGeom>
            <a:noFill/>
            <a:ln w="254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975" b="1">
                  <a:ea typeface="SimSun" panose="02010600030101010101" pitchFamily="2" charset="-122"/>
                </a:rPr>
                <a:t>IEEE </a:t>
              </a:r>
              <a:r>
                <a:rPr lang="en-US" altLang="zh-CN" sz="975" b="1" i="1">
                  <a:ea typeface="SimSun" panose="02010600030101010101" pitchFamily="2" charset="-122"/>
                </a:rPr>
                <a:t>Xplore</a:t>
              </a:r>
            </a:p>
          </p:txBody>
        </p:sp>
        <p:sp>
          <p:nvSpPr>
            <p:cNvPr id="12319" name="Text Box 8"/>
            <p:cNvSpPr txBox="1">
              <a:spLocks noChangeArrowheads="1"/>
            </p:cNvSpPr>
            <p:nvPr/>
          </p:nvSpPr>
          <p:spPr bwMode="auto">
            <a:xfrm>
              <a:off x="816" y="3177"/>
              <a:ext cx="12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Digital Libraries</a:t>
              </a:r>
            </a:p>
          </p:txBody>
        </p:sp>
        <p:grpSp>
          <p:nvGrpSpPr>
            <p:cNvPr id="12320" name="Group 9"/>
            <p:cNvGrpSpPr/>
            <p:nvPr/>
          </p:nvGrpSpPr>
          <p:grpSpPr bwMode="auto">
            <a:xfrm>
              <a:off x="274" y="1016"/>
              <a:ext cx="1109" cy="812"/>
              <a:chOff x="336" y="632"/>
              <a:chExt cx="1776" cy="1359"/>
            </a:xfrm>
          </p:grpSpPr>
          <p:graphicFrame>
            <p:nvGraphicFramePr>
              <p:cNvPr id="12331" name="Object 10"/>
              <p:cNvGraphicFramePr>
                <a:graphicFrameLocks noChangeAspect="1"/>
              </p:cNvGraphicFramePr>
              <p:nvPr/>
            </p:nvGraphicFramePr>
            <p:xfrm>
              <a:off x="336" y="705"/>
              <a:ext cx="1387" cy="1171"/>
            </p:xfrm>
            <a:graphic>
              <a:graphicData uri="http://schemas.openxmlformats.org/presentationml/2006/ole">
                <mc:AlternateContent xmlns:mc="http://schemas.openxmlformats.org/markup-compatibility/2006">
                  <mc:Choice xmlns:v="urn:schemas-microsoft-com:vml" Requires="v">
                    <p:oleObj spid="_x0000_s1911" name="Bitmap Image" r:id="rId5" imgW="5473065" imgH="4619625" progId="Paint.Picture">
                      <p:embed/>
                    </p:oleObj>
                  </mc:Choice>
                  <mc:Fallback>
                    <p:oleObj name="Bitmap Image" r:id="rId5" imgW="5473065" imgH="4619625" progId="Paint.Picture">
                      <p:embed/>
                      <p:pic>
                        <p:nvPicPr>
                          <p:cNvPr id="1233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705"/>
                            <a:ext cx="1387"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2" name="Object 11"/>
              <p:cNvGraphicFramePr>
                <a:graphicFrameLocks noChangeAspect="1"/>
              </p:cNvGraphicFramePr>
              <p:nvPr/>
            </p:nvGraphicFramePr>
            <p:xfrm>
              <a:off x="624" y="1056"/>
              <a:ext cx="1104" cy="935"/>
            </p:xfrm>
            <a:graphic>
              <a:graphicData uri="http://schemas.openxmlformats.org/presentationml/2006/ole">
                <mc:AlternateContent xmlns:mc="http://schemas.openxmlformats.org/markup-compatibility/2006">
                  <mc:Choice xmlns:v="urn:schemas-microsoft-com:vml" Requires="v">
                    <p:oleObj spid="_x0000_s1912" name="Bitmap Image" r:id="rId7" imgW="5288280" imgH="4476750" progId="Paint.Picture">
                      <p:embed/>
                    </p:oleObj>
                  </mc:Choice>
                  <mc:Fallback>
                    <p:oleObj name="Bitmap Image" r:id="rId7" imgW="5288280" imgH="4476750" progId="Paint.Picture">
                      <p:embed/>
                      <p:pic>
                        <p:nvPicPr>
                          <p:cNvPr id="1233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1056"/>
                            <a:ext cx="1104" cy="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3" name="Object 12"/>
              <p:cNvGraphicFramePr>
                <a:graphicFrameLocks noChangeAspect="1"/>
              </p:cNvGraphicFramePr>
              <p:nvPr/>
            </p:nvGraphicFramePr>
            <p:xfrm>
              <a:off x="912" y="632"/>
              <a:ext cx="1200" cy="808"/>
            </p:xfrm>
            <a:graphic>
              <a:graphicData uri="http://schemas.openxmlformats.org/presentationml/2006/ole">
                <mc:AlternateContent xmlns:mc="http://schemas.openxmlformats.org/markup-compatibility/2006">
                  <mc:Choice xmlns:v="urn:schemas-microsoft-com:vml" Requires="v">
                    <p:oleObj spid="_x0000_s1913" name="Bitmap Image" r:id="rId9" imgW="6653530" imgH="4476750" progId="Paint.Picture">
                      <p:embed/>
                    </p:oleObj>
                  </mc:Choice>
                  <mc:Fallback>
                    <p:oleObj name="Bitmap Image" r:id="rId9" imgW="6653530" imgH="4476750" progId="Paint.Picture">
                      <p:embed/>
                      <p:pic>
                        <p:nvPicPr>
                          <p:cNvPr id="1233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632"/>
                            <a:ext cx="1200" cy="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321" name="Group 13"/>
            <p:cNvGrpSpPr/>
            <p:nvPr/>
          </p:nvGrpSpPr>
          <p:grpSpPr bwMode="auto">
            <a:xfrm>
              <a:off x="1712" y="1126"/>
              <a:ext cx="862" cy="779"/>
              <a:chOff x="1776" y="624"/>
              <a:chExt cx="1440" cy="1185"/>
            </a:xfrm>
          </p:grpSpPr>
          <p:graphicFrame>
            <p:nvGraphicFramePr>
              <p:cNvPr id="12329" name="Object 14"/>
              <p:cNvGraphicFramePr>
                <a:graphicFrameLocks noChangeAspect="1"/>
              </p:cNvGraphicFramePr>
              <p:nvPr/>
            </p:nvGraphicFramePr>
            <p:xfrm>
              <a:off x="1776" y="864"/>
              <a:ext cx="1200" cy="945"/>
            </p:xfrm>
            <a:graphic>
              <a:graphicData uri="http://schemas.openxmlformats.org/presentationml/2006/ole">
                <mc:AlternateContent xmlns:mc="http://schemas.openxmlformats.org/markup-compatibility/2006">
                  <mc:Choice xmlns:v="urn:schemas-microsoft-com:vml" Requires="v">
                    <p:oleObj spid="_x0000_s1914" name="Bitmap Image" r:id="rId11" imgW="3500755" imgH="2756535" progId="Paint.Picture">
                      <p:embed/>
                    </p:oleObj>
                  </mc:Choice>
                  <mc:Fallback>
                    <p:oleObj name="Bitmap Image" r:id="rId11" imgW="3500755" imgH="2756535" progId="Paint.Picture">
                      <p:embed/>
                      <p:pic>
                        <p:nvPicPr>
                          <p:cNvPr id="12329"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6" y="864"/>
                            <a:ext cx="1200" cy="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0" name="Object 15"/>
              <p:cNvGraphicFramePr>
                <a:graphicFrameLocks noChangeAspect="1"/>
              </p:cNvGraphicFramePr>
              <p:nvPr/>
            </p:nvGraphicFramePr>
            <p:xfrm>
              <a:off x="2016" y="624"/>
              <a:ext cx="1200" cy="945"/>
            </p:xfrm>
            <a:graphic>
              <a:graphicData uri="http://schemas.openxmlformats.org/presentationml/2006/ole">
                <mc:AlternateContent xmlns:mc="http://schemas.openxmlformats.org/markup-compatibility/2006">
                  <mc:Choice xmlns:v="urn:schemas-microsoft-com:vml" Requires="v">
                    <p:oleObj spid="_x0000_s1915" name="Bitmap Image" r:id="rId13" imgW="3500755" imgH="2756535" progId="Paint.Picture">
                      <p:embed/>
                    </p:oleObj>
                  </mc:Choice>
                  <mc:Fallback>
                    <p:oleObj name="Bitmap Image" r:id="rId13" imgW="3500755" imgH="2756535" progId="Paint.Picture">
                      <p:embed/>
                      <p:pic>
                        <p:nvPicPr>
                          <p:cNvPr id="1233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624"/>
                            <a:ext cx="1200" cy="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322" name="Text Box 16"/>
            <p:cNvSpPr txBox="1">
              <a:spLocks noChangeArrowheads="1"/>
            </p:cNvSpPr>
            <p:nvPr/>
          </p:nvSpPr>
          <p:spPr bwMode="auto">
            <a:xfrm>
              <a:off x="446" y="768"/>
              <a:ext cx="9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Web Pages</a:t>
              </a:r>
            </a:p>
          </p:txBody>
        </p:sp>
        <p:sp>
          <p:nvSpPr>
            <p:cNvPr id="12323" name="Text Box 17"/>
            <p:cNvSpPr txBox="1">
              <a:spLocks noChangeArrowheads="1"/>
            </p:cNvSpPr>
            <p:nvPr/>
          </p:nvSpPr>
          <p:spPr bwMode="auto">
            <a:xfrm>
              <a:off x="1891" y="864"/>
              <a:ext cx="6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a:solidFill>
                    <a:srgbClr val="CC3300"/>
                  </a:solidFill>
                  <a:ea typeface="SimSun" panose="02010600030101010101" pitchFamily="2" charset="-122"/>
                </a:rPr>
                <a:t>Emails</a:t>
              </a:r>
            </a:p>
          </p:txBody>
        </p:sp>
        <p:sp>
          <p:nvSpPr>
            <p:cNvPr id="12324" name="Line 18"/>
            <p:cNvSpPr>
              <a:spLocks noChangeShapeType="1"/>
            </p:cNvSpPr>
            <p:nvPr/>
          </p:nvSpPr>
          <p:spPr bwMode="auto">
            <a:xfrm flipH="1" flipV="1">
              <a:off x="998" y="1835"/>
              <a:ext cx="82" cy="273"/>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5" name="Line 19"/>
            <p:cNvSpPr>
              <a:spLocks noChangeShapeType="1"/>
            </p:cNvSpPr>
            <p:nvPr/>
          </p:nvSpPr>
          <p:spPr bwMode="auto">
            <a:xfrm flipV="1">
              <a:off x="1876" y="1944"/>
              <a:ext cx="205" cy="156"/>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6" name="Line 20"/>
            <p:cNvSpPr>
              <a:spLocks noChangeShapeType="1"/>
            </p:cNvSpPr>
            <p:nvPr/>
          </p:nvSpPr>
          <p:spPr bwMode="auto">
            <a:xfrm flipH="1">
              <a:off x="685" y="2567"/>
              <a:ext cx="205" cy="156"/>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7" name="Line 21"/>
            <p:cNvSpPr>
              <a:spLocks noChangeShapeType="1"/>
            </p:cNvSpPr>
            <p:nvPr/>
          </p:nvSpPr>
          <p:spPr bwMode="auto">
            <a:xfrm>
              <a:off x="1342" y="2528"/>
              <a:ext cx="0" cy="195"/>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28" name="Line 22"/>
            <p:cNvSpPr>
              <a:spLocks noChangeShapeType="1"/>
            </p:cNvSpPr>
            <p:nvPr/>
          </p:nvSpPr>
          <p:spPr bwMode="auto">
            <a:xfrm>
              <a:off x="1835" y="2489"/>
              <a:ext cx="164" cy="234"/>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602135" name="Rectangle 23"/>
          <p:cNvSpPr>
            <a:spLocks noChangeArrowheads="1"/>
          </p:cNvSpPr>
          <p:nvPr/>
        </p:nvSpPr>
        <p:spPr bwMode="auto">
          <a:xfrm>
            <a:off x="4240530" y="3296742"/>
            <a:ext cx="34290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r>
              <a:rPr lang="en-US" altLang="zh-CN" sz="1650" b="1">
                <a:solidFill>
                  <a:schemeClr val="accent1"/>
                </a:solidFill>
                <a:ea typeface="SimSun" panose="02010600030101010101" pitchFamily="2" charset="-122"/>
              </a:rPr>
              <a:t>Task:</a:t>
            </a:r>
            <a:r>
              <a:rPr lang="en-US" altLang="zh-CN" sz="1650">
                <a:ea typeface="SimSun" panose="02010600030101010101" pitchFamily="2" charset="-122"/>
              </a:rPr>
              <a:t> To classify unlabeled documents into categories</a:t>
            </a:r>
          </a:p>
          <a:p>
            <a:pPr eaLnBrk="1" hangingPunct="1"/>
            <a:r>
              <a:rPr lang="en-US" altLang="zh-CN" sz="1650" b="1">
                <a:solidFill>
                  <a:srgbClr val="FF0000"/>
                </a:solidFill>
                <a:ea typeface="SimSun" panose="02010600030101010101" pitchFamily="2" charset="-122"/>
              </a:rPr>
              <a:t>Challenge:</a:t>
            </a:r>
            <a:r>
              <a:rPr lang="en-US" altLang="zh-CN" sz="1650">
                <a:ea typeface="SimSun" panose="02010600030101010101" pitchFamily="2" charset="-122"/>
              </a:rPr>
              <a:t>  thousands of terms</a:t>
            </a:r>
          </a:p>
          <a:p>
            <a:pPr eaLnBrk="1" hangingPunct="1"/>
            <a:r>
              <a:rPr lang="en-US" altLang="zh-CN" sz="1650" b="1">
                <a:solidFill>
                  <a:srgbClr val="3366FF"/>
                </a:solidFill>
                <a:ea typeface="SimSun" panose="02010600030101010101" pitchFamily="2" charset="-122"/>
              </a:rPr>
              <a:t>Solution:</a:t>
            </a:r>
            <a:r>
              <a:rPr lang="en-US" altLang="zh-CN" sz="1650">
                <a:ea typeface="SimSun" panose="02010600030101010101" pitchFamily="2" charset="-122"/>
              </a:rPr>
              <a:t> to apply dimensionality reduction</a:t>
            </a:r>
            <a:endParaRPr lang="en-US" altLang="zh-CN" sz="1650">
              <a:latin typeface="Times New Roman" panose="02020603050405020304" pitchFamily="18" charset="0"/>
              <a:ea typeface="SimSun" panose="02010600030101010101" pitchFamily="2" charset="-122"/>
            </a:endParaRPr>
          </a:p>
        </p:txBody>
      </p:sp>
      <p:grpSp>
        <p:nvGrpSpPr>
          <p:cNvPr id="602136" name="Group 24"/>
          <p:cNvGrpSpPr/>
          <p:nvPr/>
        </p:nvGrpSpPr>
        <p:grpSpPr bwMode="auto">
          <a:xfrm>
            <a:off x="4309984" y="1426808"/>
            <a:ext cx="3551635" cy="1724025"/>
            <a:chOff x="2678" y="576"/>
            <a:chExt cx="2983" cy="1448"/>
          </a:xfrm>
        </p:grpSpPr>
        <p:sp>
          <p:nvSpPr>
            <p:cNvPr id="12295" name="Rectangle 25"/>
            <p:cNvSpPr>
              <a:spLocks noChangeArrowheads="1"/>
            </p:cNvSpPr>
            <p:nvPr/>
          </p:nvSpPr>
          <p:spPr bwMode="auto">
            <a:xfrm>
              <a:off x="3648" y="117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1</a:t>
              </a:r>
            </a:p>
          </p:txBody>
        </p:sp>
        <p:sp>
          <p:nvSpPr>
            <p:cNvPr id="12296" name="Rectangle 26"/>
            <p:cNvSpPr>
              <a:spLocks noChangeArrowheads="1"/>
            </p:cNvSpPr>
            <p:nvPr/>
          </p:nvSpPr>
          <p:spPr bwMode="auto">
            <a:xfrm>
              <a:off x="3648" y="137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2</a:t>
              </a:r>
            </a:p>
          </p:txBody>
        </p:sp>
        <p:sp>
          <p:nvSpPr>
            <p:cNvPr id="12297" name="Rectangle 27"/>
            <p:cNvSpPr>
              <a:spLocks noChangeArrowheads="1"/>
            </p:cNvSpPr>
            <p:nvPr/>
          </p:nvSpPr>
          <p:spPr bwMode="auto">
            <a:xfrm>
              <a:off x="5357" y="11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Sports</a:t>
              </a:r>
              <a:endParaRPr lang="en-US" altLang="zh-CN" sz="1200" b="1" baseline="-10000">
                <a:latin typeface="Bookman" pitchFamily="18" charset="0"/>
                <a:ea typeface="SimSun" panose="02010600030101010101" pitchFamily="2" charset="-122"/>
              </a:endParaRPr>
            </a:p>
          </p:txBody>
        </p:sp>
        <p:sp>
          <p:nvSpPr>
            <p:cNvPr id="12298" name="Rectangle 28"/>
            <p:cNvSpPr>
              <a:spLocks noChangeArrowheads="1"/>
            </p:cNvSpPr>
            <p:nvPr/>
          </p:nvSpPr>
          <p:spPr bwMode="auto">
            <a:xfrm>
              <a:off x="3696" y="894"/>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T</a:t>
              </a:r>
              <a:r>
                <a:rPr lang="en-US" altLang="zh-CN" sz="1350" b="1" baseline="-10000">
                  <a:latin typeface="Bookman" pitchFamily="18" charset="0"/>
                  <a:ea typeface="SimSun" panose="02010600030101010101" pitchFamily="2" charset="-122"/>
                </a:rPr>
                <a:t>1 </a:t>
              </a:r>
              <a:r>
                <a:rPr lang="en-US" altLang="zh-CN" sz="1350" b="1">
                  <a:latin typeface="Bookman" pitchFamily="18" charset="0"/>
                  <a:ea typeface="SimSun" panose="02010600030101010101" pitchFamily="2" charset="-122"/>
                </a:rPr>
                <a:t> T</a:t>
              </a:r>
              <a:r>
                <a:rPr lang="en-US" altLang="zh-CN" sz="1350" b="1" baseline="-10000">
                  <a:latin typeface="Bookman" pitchFamily="18" charset="0"/>
                  <a:ea typeface="SimSun" panose="02010600030101010101" pitchFamily="2" charset="-122"/>
                </a:rPr>
                <a:t>2 </a:t>
              </a:r>
              <a:r>
                <a:rPr lang="en-US" altLang="zh-CN" sz="1350" b="1">
                  <a:latin typeface="Bookman" pitchFamily="18" charset="0"/>
                  <a:ea typeface="SimSun" panose="02010600030101010101" pitchFamily="2" charset="-122"/>
                </a:rPr>
                <a:t>  ….……  T</a:t>
              </a:r>
              <a:r>
                <a:rPr lang="en-US" altLang="zh-CN" sz="1350" b="1" baseline="-10000">
                  <a:latin typeface="Bookman" pitchFamily="18" charset="0"/>
                  <a:ea typeface="SimSun" panose="02010600030101010101" pitchFamily="2" charset="-122"/>
                </a:rPr>
                <a:t>N</a:t>
              </a:r>
            </a:p>
          </p:txBody>
        </p:sp>
        <p:sp>
          <p:nvSpPr>
            <p:cNvPr id="12299" name="Rectangle 29"/>
            <p:cNvSpPr>
              <a:spLocks noChangeArrowheads="1"/>
            </p:cNvSpPr>
            <p:nvPr/>
          </p:nvSpPr>
          <p:spPr bwMode="auto">
            <a:xfrm>
              <a:off x="3668" y="1155"/>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12   0</a:t>
              </a:r>
              <a:r>
                <a:rPr lang="en-US" altLang="zh-CN" sz="1350" b="1" baseline="-10000">
                  <a:latin typeface="Bookman" pitchFamily="18" charset="0"/>
                  <a:ea typeface="SimSun" panose="02010600030101010101" pitchFamily="2" charset="-122"/>
                </a:rPr>
                <a:t>    </a:t>
              </a:r>
              <a:r>
                <a:rPr lang="en-US" altLang="zh-CN" sz="1350" b="1">
                  <a:latin typeface="Bookman" pitchFamily="18" charset="0"/>
                  <a:ea typeface="SimSun" panose="02010600030101010101" pitchFamily="2" charset="-122"/>
                </a:rPr>
                <a:t>….……   6</a:t>
              </a:r>
              <a:endParaRPr lang="en-US" altLang="zh-CN" sz="1350" b="1" baseline="-10000">
                <a:latin typeface="Bookman" pitchFamily="18" charset="0"/>
                <a:ea typeface="SimSun" panose="02010600030101010101" pitchFamily="2" charset="-122"/>
              </a:endParaRPr>
            </a:p>
          </p:txBody>
        </p:sp>
        <p:sp>
          <p:nvSpPr>
            <p:cNvPr id="12300" name="Rectangle 30"/>
            <p:cNvSpPr>
              <a:spLocks noChangeArrowheads="1"/>
            </p:cNvSpPr>
            <p:nvPr/>
          </p:nvSpPr>
          <p:spPr bwMode="auto">
            <a:xfrm>
              <a:off x="3648" y="17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Bookman" pitchFamily="18" charset="0"/>
                  <a:ea typeface="SimSun" panose="02010600030101010101" pitchFamily="2" charset="-122"/>
                </a:rPr>
                <a:t>D</a:t>
              </a:r>
              <a:r>
                <a:rPr lang="en-US" altLang="zh-CN" sz="1350" b="1" baseline="-10000">
                  <a:latin typeface="Bookman" pitchFamily="18" charset="0"/>
                  <a:ea typeface="SimSun" panose="02010600030101010101" pitchFamily="2" charset="-122"/>
                </a:rPr>
                <a:t>M</a:t>
              </a:r>
            </a:p>
          </p:txBody>
        </p:sp>
        <p:sp>
          <p:nvSpPr>
            <p:cNvPr id="12301" name="Rectangle 31"/>
            <p:cNvSpPr>
              <a:spLocks noChangeArrowheads="1"/>
            </p:cNvSpPr>
            <p:nvPr/>
          </p:nvSpPr>
          <p:spPr bwMode="auto">
            <a:xfrm>
              <a:off x="5330" y="9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solidFill>
                    <a:schemeClr val="bg1"/>
                  </a:solidFill>
                  <a:latin typeface="Bookman" pitchFamily="18" charset="0"/>
                  <a:ea typeface="SimSun" panose="02010600030101010101" pitchFamily="2" charset="-122"/>
                </a:rPr>
                <a:t>C</a:t>
              </a:r>
            </a:p>
          </p:txBody>
        </p:sp>
        <p:sp>
          <p:nvSpPr>
            <p:cNvPr id="12302" name="Rectangle 32"/>
            <p:cNvSpPr>
              <a:spLocks noChangeArrowheads="1"/>
            </p:cNvSpPr>
            <p:nvPr/>
          </p:nvSpPr>
          <p:spPr bwMode="auto">
            <a:xfrm>
              <a:off x="5357" y="13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Travel</a:t>
              </a:r>
            </a:p>
          </p:txBody>
        </p:sp>
        <p:sp>
          <p:nvSpPr>
            <p:cNvPr id="12303" name="Rectangle 33"/>
            <p:cNvSpPr>
              <a:spLocks noChangeArrowheads="1"/>
            </p:cNvSpPr>
            <p:nvPr/>
          </p:nvSpPr>
          <p:spPr bwMode="auto">
            <a:xfrm>
              <a:off x="5366" y="1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200" b="1">
                  <a:latin typeface="Bookman" pitchFamily="18" charset="0"/>
                  <a:ea typeface="SimSun" panose="02010600030101010101" pitchFamily="2" charset="-122"/>
                </a:rPr>
                <a:t>Jobs</a:t>
              </a:r>
              <a:endParaRPr lang="en-US" altLang="zh-CN" sz="1200" b="1" baseline="-10000">
                <a:latin typeface="Bookman" pitchFamily="18" charset="0"/>
                <a:ea typeface="SimSun" panose="02010600030101010101" pitchFamily="2" charset="-122"/>
              </a:endParaRPr>
            </a:p>
          </p:txBody>
        </p:sp>
        <p:sp>
          <p:nvSpPr>
            <p:cNvPr id="12304" name="Rectangle 34"/>
            <p:cNvSpPr>
              <a:spLocks noChangeArrowheads="1"/>
            </p:cNvSpPr>
            <p:nvPr/>
          </p:nvSpPr>
          <p:spPr bwMode="auto">
            <a:xfrm rot="5400000">
              <a:off x="3937" y="1615"/>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5" name="Rectangle 35"/>
            <p:cNvSpPr>
              <a:spLocks noChangeArrowheads="1"/>
            </p:cNvSpPr>
            <p:nvPr/>
          </p:nvSpPr>
          <p:spPr bwMode="auto">
            <a:xfrm rot="5400000">
              <a:off x="4911"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6" name="Rectangle 36"/>
            <p:cNvSpPr>
              <a:spLocks noChangeArrowheads="1"/>
            </p:cNvSpPr>
            <p:nvPr/>
          </p:nvSpPr>
          <p:spPr bwMode="auto">
            <a:xfrm rot="5400000">
              <a:off x="5292"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07" name="AutoShape 37"/>
            <p:cNvSpPr/>
            <p:nvPr/>
          </p:nvSpPr>
          <p:spPr bwMode="auto">
            <a:xfrm>
              <a:off x="3534" y="1278"/>
              <a:ext cx="135" cy="624"/>
            </a:xfrm>
            <a:prstGeom prst="leftBrace">
              <a:avLst>
                <a:gd name="adj1" fmla="val 38519"/>
                <a:gd name="adj2" fmla="val 50000"/>
              </a:avLst>
            </a:prstGeom>
            <a:noFill/>
            <a:ln w="222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2308" name="AutoShape 38"/>
            <p:cNvSpPr/>
            <p:nvPr/>
          </p:nvSpPr>
          <p:spPr bwMode="auto">
            <a:xfrm rot="5400000">
              <a:off x="4560" y="288"/>
              <a:ext cx="144" cy="1104"/>
            </a:xfrm>
            <a:prstGeom prst="leftBrace">
              <a:avLst>
                <a:gd name="adj1" fmla="val 63889"/>
                <a:gd name="adj2" fmla="val 50000"/>
              </a:avLst>
            </a:prstGeom>
            <a:noFill/>
            <a:ln w="22225">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dirty="0">
                <a:ln>
                  <a:solidFill>
                    <a:schemeClr val="bg1"/>
                  </a:solidFill>
                </a:ln>
                <a:solidFill>
                  <a:schemeClr val="bg1"/>
                </a:solidFill>
              </a:endParaRPr>
            </a:p>
          </p:txBody>
        </p:sp>
        <p:sp>
          <p:nvSpPr>
            <p:cNvPr id="12309" name="Text Box 39"/>
            <p:cNvSpPr txBox="1">
              <a:spLocks noChangeArrowheads="1"/>
            </p:cNvSpPr>
            <p:nvPr/>
          </p:nvSpPr>
          <p:spPr bwMode="auto">
            <a:xfrm>
              <a:off x="4368" y="576"/>
              <a:ext cx="9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dirty="0">
                  <a:solidFill>
                    <a:schemeClr val="bg1"/>
                  </a:solidFill>
                  <a:ea typeface="SimSun" panose="02010600030101010101" pitchFamily="2" charset="-122"/>
                </a:rPr>
                <a:t>Terms</a:t>
              </a:r>
            </a:p>
          </p:txBody>
        </p:sp>
        <p:sp>
          <p:nvSpPr>
            <p:cNvPr id="12310" name="Text Box 40"/>
            <p:cNvSpPr txBox="1">
              <a:spLocks noChangeArrowheads="1"/>
            </p:cNvSpPr>
            <p:nvPr/>
          </p:nvSpPr>
          <p:spPr bwMode="auto">
            <a:xfrm>
              <a:off x="2678" y="1544"/>
              <a:ext cx="9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1350" b="1" dirty="0">
                  <a:solidFill>
                    <a:schemeClr val="bg1"/>
                  </a:solidFill>
                  <a:ea typeface="SimSun" panose="02010600030101010101" pitchFamily="2" charset="-122"/>
                </a:rPr>
                <a:t>Documents</a:t>
              </a:r>
            </a:p>
          </p:txBody>
        </p:sp>
        <p:sp>
          <p:nvSpPr>
            <p:cNvPr id="12311" name="Rectangle 41"/>
            <p:cNvSpPr>
              <a:spLocks noChangeArrowheads="1"/>
            </p:cNvSpPr>
            <p:nvPr/>
          </p:nvSpPr>
          <p:spPr bwMode="auto">
            <a:xfrm>
              <a:off x="3628" y="1336"/>
              <a:ext cx="1953" cy="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350" b="1"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3   10</a:t>
              </a:r>
              <a:r>
                <a:rPr lang="en-US" altLang="zh-CN" sz="1350" b="1" baseline="-10000"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  28</a:t>
              </a:r>
              <a:endParaRPr lang="en-US" altLang="zh-CN" sz="1350" b="1" baseline="-10000" dirty="0">
                <a:latin typeface="Bookman" pitchFamily="18" charset="0"/>
                <a:ea typeface="SimSun" panose="02010600030101010101" pitchFamily="2" charset="-122"/>
              </a:endParaRPr>
            </a:p>
          </p:txBody>
        </p:sp>
        <p:sp>
          <p:nvSpPr>
            <p:cNvPr id="12312" name="Rectangle 42"/>
            <p:cNvSpPr>
              <a:spLocks noChangeArrowheads="1"/>
            </p:cNvSpPr>
            <p:nvPr/>
          </p:nvSpPr>
          <p:spPr bwMode="auto">
            <a:xfrm>
              <a:off x="3668" y="1728"/>
              <a:ext cx="192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350" b="1"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0   11</a:t>
              </a:r>
              <a:r>
                <a:rPr lang="en-US" altLang="zh-CN" sz="1350" b="1" baseline="-10000" dirty="0">
                  <a:latin typeface="Bookman" pitchFamily="18" charset="0"/>
                  <a:ea typeface="SimSun" panose="02010600030101010101" pitchFamily="2" charset="-122"/>
                </a:rPr>
                <a:t>   </a:t>
              </a:r>
              <a:r>
                <a:rPr lang="en-US" altLang="zh-CN" sz="1350" b="1" dirty="0">
                  <a:latin typeface="Bookman" pitchFamily="18" charset="0"/>
                  <a:ea typeface="SimSun" panose="02010600030101010101" pitchFamily="2" charset="-122"/>
                </a:rPr>
                <a:t>….……  16</a:t>
              </a:r>
              <a:endParaRPr lang="en-US" altLang="zh-CN" sz="1350" b="1" baseline="-10000" dirty="0">
                <a:latin typeface="Bookman" pitchFamily="18" charset="0"/>
                <a:ea typeface="SimSun" panose="02010600030101010101" pitchFamily="2" charset="-122"/>
              </a:endParaRPr>
            </a:p>
          </p:txBody>
        </p:sp>
        <p:sp>
          <p:nvSpPr>
            <p:cNvPr id="12313" name="Rectangle 43"/>
            <p:cNvSpPr>
              <a:spLocks noChangeArrowheads="1"/>
            </p:cNvSpPr>
            <p:nvPr/>
          </p:nvSpPr>
          <p:spPr bwMode="auto">
            <a:xfrm rot="5400000">
              <a:off x="3560" y="1606"/>
              <a:ext cx="528"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1350" b="1">
                  <a:latin typeface="Times New Roman" panose="02020603050405020304" pitchFamily="18" charset="0"/>
                  <a:ea typeface="SimSun" panose="02010600030101010101" pitchFamily="2" charset="-122"/>
                </a:rPr>
                <a:t>…</a:t>
              </a:r>
              <a:endParaRPr lang="en-US" altLang="zh-CN" sz="1350" b="1" baseline="-10000">
                <a:latin typeface="Times New Roman" panose="02020603050405020304" pitchFamily="18" charset="0"/>
                <a:ea typeface="SimSun" panose="02010600030101010101" pitchFamily="2" charset="-122"/>
              </a:endParaRPr>
            </a:p>
          </p:txBody>
        </p:sp>
        <p:sp>
          <p:nvSpPr>
            <p:cNvPr id="12314" name="Rectangle 44"/>
            <p:cNvSpPr>
              <a:spLocks noChangeArrowheads="1"/>
            </p:cNvSpPr>
            <p:nvPr/>
          </p:nvSpPr>
          <p:spPr bwMode="auto">
            <a:xfrm>
              <a:off x="4045" y="1207"/>
              <a:ext cx="1160" cy="192"/>
            </a:xfrm>
            <a:prstGeom prst="rect">
              <a:avLst/>
            </a:prstGeom>
            <a:noFill/>
            <a:ln w="38100">
              <a:solidFill>
                <a:srgbClr val="FF0000"/>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grpSp>
    </p:spTree>
    <p:custDataLst>
      <p:tags r:id="rId2"/>
    </p:custDataLst>
  </p:cSld>
  <p:clrMapOvr>
    <a:masterClrMapping/>
  </p:clrMapOvr>
  <p:transition advTm="19273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2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566057" y="649960"/>
            <a:ext cx="6172200" cy="591740"/>
          </a:xfrm>
        </p:spPr>
        <p:txBody>
          <a:bodyPr>
            <a:normAutofit fontScale="90000"/>
          </a:bodyPr>
          <a:lstStyle/>
          <a:p>
            <a:pPr eaLnBrk="1" hangingPunct="1"/>
            <a:r>
              <a:rPr lang="en-US" altLang="en-US" sz="2700" b="1">
                <a:ea typeface="SimSun" panose="02010600030101010101" pitchFamily="2" charset="-122"/>
              </a:rPr>
              <a:t>Other Types of High-Dimensional Data</a:t>
            </a:r>
          </a:p>
        </p:txBody>
      </p:sp>
      <p:sp>
        <p:nvSpPr>
          <p:cNvPr id="7" name="Slide Number Placeholder 3"/>
          <p:cNvSpPr>
            <a:spLocks noGrp="1"/>
          </p:cNvSpPr>
          <p:nvPr>
            <p:ph type="sldNum" sz="quarter" idx="12"/>
          </p:nvPr>
        </p:nvSpPr>
        <p:spPr/>
        <p:txBody>
          <a:bodyPr/>
          <a:lstStyle/>
          <a:p>
            <a:pPr>
              <a:defRPr/>
            </a:pPr>
            <a:fld id="{A1CD8A52-09ED-4CE5-A3E3-93DF11F508F4}" type="slidenum">
              <a:rPr lang="en-US" altLang="en-US"/>
              <a:t>7</a:t>
            </a:fld>
            <a:endParaRPr lang="en-US" altLang="en-US"/>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523572"/>
            <a:ext cx="234315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344" y="1487853"/>
            <a:ext cx="2126456"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Text Box 7"/>
          <p:cNvSpPr txBox="1">
            <a:spLocks noChangeArrowheads="1"/>
          </p:cNvSpPr>
          <p:nvPr/>
        </p:nvSpPr>
        <p:spPr bwMode="auto">
          <a:xfrm>
            <a:off x="2204357" y="4551638"/>
            <a:ext cx="15055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Face images</a:t>
            </a:r>
          </a:p>
        </p:txBody>
      </p:sp>
      <p:sp>
        <p:nvSpPr>
          <p:cNvPr id="14343" name="Text Box 8"/>
          <p:cNvSpPr txBox="1">
            <a:spLocks noChangeArrowheads="1"/>
          </p:cNvSpPr>
          <p:nvPr/>
        </p:nvSpPr>
        <p:spPr bwMode="auto">
          <a:xfrm>
            <a:off x="5119008" y="4551638"/>
            <a:ext cx="2018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Handwritten digits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819695" y="683406"/>
            <a:ext cx="6343650" cy="648890"/>
          </a:xfrm>
        </p:spPr>
        <p:txBody>
          <a:bodyPr>
            <a:normAutofit fontScale="90000"/>
          </a:bodyPr>
          <a:lstStyle/>
          <a:p>
            <a:pPr eaLnBrk="1" hangingPunct="1"/>
            <a:r>
              <a:rPr lang="en-US" altLang="en-US" sz="2400" b="1" dirty="0"/>
              <a:t>Major Techniques of Dimensionality Reduction</a:t>
            </a:r>
          </a:p>
        </p:txBody>
      </p:sp>
      <p:sp>
        <p:nvSpPr>
          <p:cNvPr id="15364" name="Rectangle 3"/>
          <p:cNvSpPr>
            <a:spLocks noGrp="1" noChangeArrowheads="1"/>
          </p:cNvSpPr>
          <p:nvPr>
            <p:ph idx="1"/>
          </p:nvPr>
        </p:nvSpPr>
        <p:spPr>
          <a:xfrm>
            <a:off x="749482" y="2245741"/>
            <a:ext cx="6229350" cy="1307918"/>
          </a:xfrm>
          <a:noFill/>
        </p:spPr>
        <p:txBody>
          <a:bodyPr/>
          <a:lstStyle/>
          <a:p>
            <a:pPr>
              <a:buFont typeface="+mj-lt"/>
              <a:buAutoNum type="arabicPeriod"/>
            </a:pP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Feature selection</a:t>
            </a:r>
          </a:p>
          <a:p>
            <a:pPr>
              <a:buFont typeface="+mj-lt"/>
              <a:buAutoNum type="arabicPeriod"/>
            </a:pPr>
            <a:r>
              <a:rPr lang="en-US" altLang="zh-CN" sz="1500" dirty="0">
                <a:latin typeface="Times New Roman" panose="02020603050405020304" pitchFamily="18" charset="0"/>
                <a:ea typeface="SimSun" panose="02010600030101010101" pitchFamily="2" charset="-122"/>
                <a:cs typeface="Times New Roman" panose="02020603050405020304" pitchFamily="18" charset="0"/>
              </a:rPr>
              <a:t>Feature Extraction (reduction)</a:t>
            </a:r>
          </a:p>
          <a:p>
            <a:pPr lvl="1" eaLnBrk="1" hangingPunct="1"/>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9808048A-F16A-400C-8E96-021A52F032C9}" type="slidenum">
              <a:rPr lang="en-US" altLang="en-US"/>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1913" y="771157"/>
            <a:ext cx="8265719" cy="505693"/>
          </a:xfrm>
        </p:spPr>
        <p:txBody>
          <a:bodyPr>
            <a:normAutofit/>
          </a:bodyPr>
          <a:lstStyle/>
          <a:p>
            <a:r>
              <a:rPr lang="en-US" altLang="en-US" sz="2400" b="1" dirty="0"/>
              <a:t>Feature Selection vs. Feature extraction  </a:t>
            </a:r>
          </a:p>
        </p:txBody>
      </p:sp>
      <p:sp>
        <p:nvSpPr>
          <p:cNvPr id="16388" name="Rectangle 3"/>
          <p:cNvSpPr>
            <a:spLocks noGrp="1" noChangeArrowheads="1"/>
          </p:cNvSpPr>
          <p:nvPr>
            <p:ph idx="1"/>
          </p:nvPr>
        </p:nvSpPr>
        <p:spPr>
          <a:xfrm>
            <a:off x="541913" y="2004888"/>
            <a:ext cx="7916287" cy="2700462"/>
          </a:xfrm>
          <a:noFill/>
        </p:spPr>
        <p:txBody>
          <a:bodyPr>
            <a:normAutofit/>
          </a:bodyPr>
          <a:lstStyle/>
          <a:p>
            <a:pPr marL="335756" indent="-335756"/>
            <a:r>
              <a:rPr lang="en-US" altLang="en-US" sz="1500" dirty="0"/>
              <a:t>Feature selection</a:t>
            </a:r>
          </a:p>
          <a:p>
            <a:pPr marL="666750" lvl="1" indent="-330041"/>
            <a:r>
              <a:rPr lang="en-US" altLang="zh-CN" sz="1500" dirty="0">
                <a:ea typeface="SimSun" panose="02010600030101010101" pitchFamily="2" charset="-122"/>
              </a:rPr>
              <a:t>A process that chooses an optimal subset of features according to an objective function (</a:t>
            </a:r>
            <a:r>
              <a:rPr lang="en-US" altLang="en-US" sz="1500" dirty="0"/>
              <a:t>Only a subset of the original features are selected)</a:t>
            </a:r>
          </a:p>
          <a:p>
            <a:pPr marL="335756" indent="-335756"/>
            <a:endParaRPr lang="en-US" altLang="en-US" sz="1500" dirty="0"/>
          </a:p>
          <a:p>
            <a:pPr marL="335756" indent="-335756"/>
            <a:r>
              <a:rPr lang="en-US" altLang="en-US" sz="1500" dirty="0"/>
              <a:t>Feature extraction/reduction</a:t>
            </a:r>
          </a:p>
          <a:p>
            <a:pPr marL="666750" lvl="1" indent="-330041"/>
            <a:r>
              <a:rPr lang="en-US" altLang="en-US" sz="1500" dirty="0"/>
              <a:t>All original features are used</a:t>
            </a:r>
          </a:p>
          <a:p>
            <a:pPr marL="666750" lvl="1" indent="-330041"/>
            <a:r>
              <a:rPr lang="en-US" altLang="en-US" sz="1500" dirty="0"/>
              <a:t>The transformed features are linear combinations of the original features</a:t>
            </a:r>
          </a:p>
          <a:p>
            <a:pPr marL="666750" lvl="1" indent="-330041"/>
            <a:endParaRPr lang="en-US" altLang="en-US" sz="1500" dirty="0"/>
          </a:p>
          <a:p>
            <a:pPr marL="242888" lvl="1" indent="0">
              <a:buNone/>
            </a:pPr>
            <a:endParaRPr lang="en-US" altLang="zh-CN" sz="1500" dirty="0">
              <a:ea typeface="SimSun" panose="02010600030101010101" pitchFamily="2" charset="-122"/>
            </a:endParaRPr>
          </a:p>
          <a:p>
            <a:pPr lvl="1" eaLnBrk="1" hangingPunct="1"/>
            <a:endParaRPr lang="en-US" altLang="zh-CN" sz="1500"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pPr>
              <a:defRPr/>
            </a:pPr>
            <a:fld id="{C6E4161A-2007-4FE6-B233-5B8E13A61398}" type="slidenum">
              <a:rPr lang="en-US" altLang="en-US"/>
              <a:t>9</a:t>
            </a:fld>
            <a:endParaRPr lang="en-US"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VIOUS_ACTIVE_SLIDE" val="593"/>
</p:tagLst>
</file>

<file path=ppt/tags/tag2.xml><?xml version="1.0" encoding="utf-8"?>
<p:tagLst xmlns:a="http://schemas.openxmlformats.org/drawingml/2006/main" xmlns:r="http://schemas.openxmlformats.org/officeDocument/2006/relationships" xmlns:p="http://schemas.openxmlformats.org/presentationml/2006/main">
  <p:tag name="TIMING" val="|57.5|38.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Template>
  <TotalTime>6996</TotalTime>
  <Words>3374</Words>
  <Application>Microsoft Office PowerPoint</Application>
  <PresentationFormat>On-screen Show (16:9)</PresentationFormat>
  <Paragraphs>415</Paragraphs>
  <Slides>53</Slides>
  <Notes>15</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3</vt:i4>
      </vt:variant>
      <vt:variant>
        <vt:lpstr>Slide Titles</vt:lpstr>
      </vt:variant>
      <vt:variant>
        <vt:i4>53</vt:i4>
      </vt:variant>
    </vt:vector>
  </HeadingPairs>
  <TitlesOfParts>
    <vt:vector size="68" baseType="lpstr">
      <vt:lpstr>Arial</vt:lpstr>
      <vt:lpstr>Bookman</vt:lpstr>
      <vt:lpstr>Calibri</vt:lpstr>
      <vt:lpstr>Lato</vt:lpstr>
      <vt:lpstr>Times New Roman</vt:lpstr>
      <vt:lpstr>Trebuchet MS</vt:lpstr>
      <vt:lpstr>Wingdings</vt:lpstr>
      <vt:lpstr>Wingdings 2</vt:lpstr>
      <vt:lpstr>1_Lecture</vt:lpstr>
      <vt:lpstr>2_Office Theme</vt:lpstr>
      <vt:lpstr>3_Office Theme</vt:lpstr>
      <vt:lpstr>Berlin</vt:lpstr>
      <vt:lpstr>Bitmap Image</vt:lpstr>
      <vt:lpstr>Equation</vt:lpstr>
      <vt:lpstr>Paintbrush Picture</vt:lpstr>
      <vt:lpstr>Feature Selection</vt:lpstr>
      <vt:lpstr>PowerPoint Presentation</vt:lpstr>
      <vt:lpstr>Why Dimensionality Reduction?</vt:lpstr>
      <vt:lpstr>Why Dimensionality Reduction?</vt:lpstr>
      <vt:lpstr>Application of Dimensionality Reduction</vt:lpstr>
      <vt:lpstr>Document Classification</vt:lpstr>
      <vt:lpstr>Other Types of High-Dimensional Data</vt:lpstr>
      <vt:lpstr>Major Techniques of Dimensionality Reduction</vt:lpstr>
      <vt:lpstr>Feature Selection vs. Feature extraction  </vt:lpstr>
      <vt:lpstr>1. Feature Selection </vt:lpstr>
      <vt:lpstr>Feature Selection models</vt:lpstr>
      <vt:lpstr>Feature Selection models</vt:lpstr>
      <vt:lpstr>a. Filter Method </vt:lpstr>
      <vt:lpstr>a. Filter Method  </vt:lpstr>
      <vt:lpstr>a. Filter Method</vt:lpstr>
      <vt:lpstr>a. Filter Method</vt:lpstr>
      <vt:lpstr>Example: rental bikes  predict the count of bikes that have been rented-</vt:lpstr>
      <vt:lpstr>Example contd.</vt:lpstr>
      <vt:lpstr>Example: rental bikes  </vt:lpstr>
      <vt:lpstr>Example: rental bikes</vt:lpstr>
      <vt:lpstr>How to choose a feature selection method? </vt:lpstr>
      <vt:lpstr>B. Pearson’s correlation coefficient</vt:lpstr>
      <vt:lpstr>Mpg data set: heat map</vt:lpstr>
      <vt:lpstr>B. Pearson’s correlation coefficient</vt:lpstr>
      <vt:lpstr>Example: cont.</vt:lpstr>
      <vt:lpstr>C. Mutual Information (Information Gain)</vt:lpstr>
      <vt:lpstr>C. Mutual Information</vt:lpstr>
      <vt:lpstr>Entropy</vt:lpstr>
      <vt:lpstr>ENTROPY</vt:lpstr>
      <vt:lpstr>Example#1:</vt:lpstr>
      <vt:lpstr>Example#2: Illustrative Data Set</vt:lpstr>
      <vt:lpstr>Filter Method</vt:lpstr>
      <vt:lpstr>Filter Method </vt:lpstr>
      <vt:lpstr>2. Wrapper Methods (Feature Selection)</vt:lpstr>
      <vt:lpstr>2. Wrapper Methods (Feature Selection)</vt:lpstr>
      <vt:lpstr>2. Wrapper Methods (Feature Selection)</vt:lpstr>
      <vt:lpstr>Wrapper Methods</vt:lpstr>
      <vt:lpstr>Feature Selection : Wrapper Methods</vt:lpstr>
      <vt:lpstr>Wrapper method: Forward feature selection</vt:lpstr>
      <vt:lpstr>Wrapper based model: forward feature selection</vt:lpstr>
      <vt:lpstr>forward feature selection: Example</vt:lpstr>
      <vt:lpstr>forward feature selection: Example cont.</vt:lpstr>
      <vt:lpstr>Example cont.</vt:lpstr>
      <vt:lpstr>Example cont</vt:lpstr>
      <vt:lpstr>Feature Selection (Wrapper model): Backward Feature Elimination</vt:lpstr>
      <vt:lpstr>Backward Feature Elimination: Example</vt:lpstr>
      <vt:lpstr>PowerPoint Presentation</vt:lpstr>
      <vt:lpstr>Backward Feature Elimination: Example</vt:lpstr>
      <vt:lpstr>3.Intrinsic Methods (Feature Selection) </vt:lpstr>
      <vt:lpstr>Variance Inflation Factor(VIF) </vt:lpstr>
      <vt:lpstr>VIF</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maimoona.akram@outlook.com</cp:lastModifiedBy>
  <cp:revision>414</cp:revision>
  <dcterms:created xsi:type="dcterms:W3CDTF">2010-07-08T21:59:02Z</dcterms:created>
  <dcterms:modified xsi:type="dcterms:W3CDTF">2023-11-22T04:52:12Z</dcterms:modified>
</cp:coreProperties>
</file>